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12" r:id="rId2"/>
    <p:sldId id="256" r:id="rId3"/>
    <p:sldId id="314" r:id="rId4"/>
    <p:sldId id="257" r:id="rId5"/>
    <p:sldId id="258" r:id="rId6"/>
    <p:sldId id="259" r:id="rId7"/>
    <p:sldId id="260" r:id="rId8"/>
    <p:sldId id="261" r:id="rId9"/>
    <p:sldId id="262" r:id="rId10"/>
    <p:sldId id="313" r:id="rId11"/>
    <p:sldId id="265" r:id="rId12"/>
    <p:sldId id="269" r:id="rId13"/>
    <p:sldId id="270" r:id="rId14"/>
    <p:sldId id="271" r:id="rId15"/>
    <p:sldId id="273" r:id="rId16"/>
    <p:sldId id="274" r:id="rId17"/>
    <p:sldId id="309" r:id="rId18"/>
    <p:sldId id="315" r:id="rId19"/>
    <p:sldId id="276" r:id="rId20"/>
    <p:sldId id="316" r:id="rId21"/>
    <p:sldId id="317" r:id="rId22"/>
    <p:sldId id="318" r:id="rId23"/>
    <p:sldId id="277" r:id="rId24"/>
    <p:sldId id="284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56"/>
  </p:normalViewPr>
  <p:slideViewPr>
    <p:cSldViewPr snapToGrid="0">
      <p:cViewPr varScale="1">
        <p:scale>
          <a:sx n="103" d="100"/>
          <a:sy n="103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26DB8-28EB-41D3-8DCF-780A64C0D2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E1EFD5C-607B-4C95-9041-39E8530185FB}">
      <dgm:prSet/>
      <dgm:spPr/>
      <dgm:t>
        <a:bodyPr/>
        <a:lstStyle/>
        <a:p>
          <a:r>
            <a:rPr lang="fr-FR" b="1" dirty="0"/>
            <a:t>Repos initial de 48-72h </a:t>
          </a:r>
          <a:r>
            <a:rPr lang="fr-FR" dirty="0"/>
            <a:t>: repos physique et intellectuel</a:t>
          </a:r>
          <a:endParaRPr lang="en-US" dirty="0"/>
        </a:p>
      </dgm:t>
    </dgm:pt>
    <dgm:pt modelId="{87B4B936-6568-4F34-861F-FB5ACAD4265F}" type="parTrans" cxnId="{21E4EBB9-8E9D-4E1E-B51B-A4ED47D33A32}">
      <dgm:prSet/>
      <dgm:spPr/>
      <dgm:t>
        <a:bodyPr/>
        <a:lstStyle/>
        <a:p>
          <a:endParaRPr lang="en-US"/>
        </a:p>
      </dgm:t>
    </dgm:pt>
    <dgm:pt modelId="{7AA18A80-62D0-404F-82C8-2572F6ABBE72}" type="sibTrans" cxnId="{21E4EBB9-8E9D-4E1E-B51B-A4ED47D33A32}">
      <dgm:prSet/>
      <dgm:spPr/>
      <dgm:t>
        <a:bodyPr/>
        <a:lstStyle/>
        <a:p>
          <a:endParaRPr lang="en-US"/>
        </a:p>
      </dgm:t>
    </dgm:pt>
    <dgm:pt modelId="{F058FF93-F38A-4E00-89C0-C1DE7BBD9C56}">
      <dgm:prSet/>
      <dgm:spPr/>
      <dgm:t>
        <a:bodyPr/>
        <a:lstStyle/>
        <a:p>
          <a:r>
            <a:rPr lang="fr-FR" dirty="0"/>
            <a:t>Une fois passée cette phase de repos, la reprise de l’activité est possible sans être dangereuse et permet de récupérer plus vite </a:t>
          </a:r>
          <a:r>
            <a:rPr lang="fr-FR" b="1" dirty="0"/>
            <a:t>MAIS à condition qu’elle soit progressive par palier</a:t>
          </a:r>
          <a:endParaRPr lang="en-US" dirty="0"/>
        </a:p>
      </dgm:t>
    </dgm:pt>
    <dgm:pt modelId="{CE3C322B-51CF-42CB-B4BB-8A2DDBFB69B5}" type="parTrans" cxnId="{69058F3E-594B-404E-82EF-C9C8FABBD40B}">
      <dgm:prSet/>
      <dgm:spPr/>
      <dgm:t>
        <a:bodyPr/>
        <a:lstStyle/>
        <a:p>
          <a:endParaRPr lang="en-US"/>
        </a:p>
      </dgm:t>
    </dgm:pt>
    <dgm:pt modelId="{00963F73-6301-4EB2-B708-72F52CB6BEF4}" type="sibTrans" cxnId="{69058F3E-594B-404E-82EF-C9C8FABBD40B}">
      <dgm:prSet/>
      <dgm:spPr/>
      <dgm:t>
        <a:bodyPr/>
        <a:lstStyle/>
        <a:p>
          <a:endParaRPr lang="en-US"/>
        </a:p>
      </dgm:t>
    </dgm:pt>
    <dgm:pt modelId="{FF4B8C06-4D4D-4BAF-9E99-8CC9997505A0}">
      <dgm:prSet/>
      <dgm:spPr/>
      <dgm:t>
        <a:bodyPr/>
        <a:lstStyle/>
        <a:p>
          <a:r>
            <a:rPr lang="fr-FR" dirty="0"/>
            <a:t>Reprise du contact que si patient asymptomatique et ayant pu reprendre le travail ou l’école sans problème particulier</a:t>
          </a:r>
          <a:endParaRPr lang="en-US" dirty="0"/>
        </a:p>
      </dgm:t>
    </dgm:pt>
    <dgm:pt modelId="{72566A67-F504-4E9D-AD5B-E81FD2C64E6D}" type="parTrans" cxnId="{EF385A7D-D706-4F69-87AE-8BA01C460631}">
      <dgm:prSet/>
      <dgm:spPr/>
      <dgm:t>
        <a:bodyPr/>
        <a:lstStyle/>
        <a:p>
          <a:endParaRPr lang="en-US"/>
        </a:p>
      </dgm:t>
    </dgm:pt>
    <dgm:pt modelId="{82FA2E15-9952-4E04-8CA5-85A200B20379}" type="sibTrans" cxnId="{EF385A7D-D706-4F69-87AE-8BA01C460631}">
      <dgm:prSet/>
      <dgm:spPr/>
      <dgm:t>
        <a:bodyPr/>
        <a:lstStyle/>
        <a:p>
          <a:endParaRPr lang="en-US"/>
        </a:p>
      </dgm:t>
    </dgm:pt>
    <dgm:pt modelId="{70383131-275B-45C6-90AB-C2EDA0503CB4}">
      <dgm:prSet/>
      <dgm:spPr/>
      <dgm:t>
        <a:bodyPr/>
        <a:lstStyle/>
        <a:p>
          <a:r>
            <a:rPr lang="fr-FR" b="1" i="1" u="sng" dirty="0"/>
            <a:t>NB</a:t>
          </a:r>
          <a:r>
            <a:rPr lang="fr-FR" b="1" i="1" dirty="0"/>
            <a:t> : Pour les enfants, d’abord reprise de l’école PUIS du sport donc dispense de sport à prévoir</a:t>
          </a:r>
          <a:endParaRPr lang="en-US" dirty="0"/>
        </a:p>
      </dgm:t>
    </dgm:pt>
    <dgm:pt modelId="{5F5B5BC8-FF97-4B8B-9B19-9D490BA7ED34}" type="parTrans" cxnId="{0080F3F0-40C2-49E3-94E4-5ECABDCDD663}">
      <dgm:prSet/>
      <dgm:spPr/>
      <dgm:t>
        <a:bodyPr/>
        <a:lstStyle/>
        <a:p>
          <a:endParaRPr lang="en-US"/>
        </a:p>
      </dgm:t>
    </dgm:pt>
    <dgm:pt modelId="{CF807EF6-AAD1-4F85-8B58-A50BED4153DB}" type="sibTrans" cxnId="{0080F3F0-40C2-49E3-94E4-5ECABDCDD663}">
      <dgm:prSet/>
      <dgm:spPr/>
      <dgm:t>
        <a:bodyPr/>
        <a:lstStyle/>
        <a:p>
          <a:endParaRPr lang="en-US"/>
        </a:p>
      </dgm:t>
    </dgm:pt>
    <dgm:pt modelId="{A99B3E5E-B0CF-4ABB-8C2D-C03F1CFA4C2E}">
      <dgm:prSet/>
      <dgm:spPr/>
      <dgm:t>
        <a:bodyPr/>
        <a:lstStyle/>
        <a:p>
          <a:r>
            <a:rPr lang="fr-FR" dirty="0"/>
            <a:t>Et pour les adultes, un arrêt de travail peut être nécessaire parfois</a:t>
          </a:r>
          <a:endParaRPr lang="en-US" dirty="0"/>
        </a:p>
      </dgm:t>
    </dgm:pt>
    <dgm:pt modelId="{447C940F-1F50-45B2-AEA0-8400AADA7156}" type="parTrans" cxnId="{1D0ACB64-96B8-42C4-B7C9-EAC736976E3C}">
      <dgm:prSet/>
      <dgm:spPr/>
      <dgm:t>
        <a:bodyPr/>
        <a:lstStyle/>
        <a:p>
          <a:endParaRPr lang="en-US"/>
        </a:p>
      </dgm:t>
    </dgm:pt>
    <dgm:pt modelId="{E918B989-986C-43FC-B1A3-D02AD2B9D936}" type="sibTrans" cxnId="{1D0ACB64-96B8-42C4-B7C9-EAC736976E3C}">
      <dgm:prSet/>
      <dgm:spPr/>
      <dgm:t>
        <a:bodyPr/>
        <a:lstStyle/>
        <a:p>
          <a:endParaRPr lang="en-US"/>
        </a:p>
      </dgm:t>
    </dgm:pt>
    <dgm:pt modelId="{CCAC4382-4175-4416-B944-79DF57E863DA}" type="pres">
      <dgm:prSet presAssocID="{79A26DB8-28EB-41D3-8DCF-780A64C0D255}" presName="root" presStyleCnt="0">
        <dgm:presLayoutVars>
          <dgm:dir/>
          <dgm:resizeHandles val="exact"/>
        </dgm:presLayoutVars>
      </dgm:prSet>
      <dgm:spPr/>
    </dgm:pt>
    <dgm:pt modelId="{DDCF18D1-4865-438D-8181-9ACB9698F138}" type="pres">
      <dgm:prSet presAssocID="{1E1EFD5C-607B-4C95-9041-39E8530185FB}" presName="compNode" presStyleCnt="0"/>
      <dgm:spPr/>
    </dgm:pt>
    <dgm:pt modelId="{F38101A2-3599-414D-BFA0-A2A22A17C7BE}" type="pres">
      <dgm:prSet presAssocID="{1E1EFD5C-607B-4C95-9041-39E8530185FB}" presName="bgRect" presStyleLbl="bgShp" presStyleIdx="0" presStyleCnt="5"/>
      <dgm:spPr/>
    </dgm:pt>
    <dgm:pt modelId="{F79CD4E9-8683-469A-A608-437603C8AF0B}" type="pres">
      <dgm:prSet presAssocID="{1E1EFD5C-607B-4C95-9041-39E8530185F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e"/>
        </a:ext>
      </dgm:extLst>
    </dgm:pt>
    <dgm:pt modelId="{F3562B19-A750-4DE1-98EB-E8EA5080EF6E}" type="pres">
      <dgm:prSet presAssocID="{1E1EFD5C-607B-4C95-9041-39E8530185FB}" presName="spaceRect" presStyleCnt="0"/>
      <dgm:spPr/>
    </dgm:pt>
    <dgm:pt modelId="{0AF8173B-B03D-4E17-B44D-8CE318DC7256}" type="pres">
      <dgm:prSet presAssocID="{1E1EFD5C-607B-4C95-9041-39E8530185FB}" presName="parTx" presStyleLbl="revTx" presStyleIdx="0" presStyleCnt="5">
        <dgm:presLayoutVars>
          <dgm:chMax val="0"/>
          <dgm:chPref val="0"/>
        </dgm:presLayoutVars>
      </dgm:prSet>
      <dgm:spPr/>
    </dgm:pt>
    <dgm:pt modelId="{FD837127-42B9-4905-8944-5593BFC660D8}" type="pres">
      <dgm:prSet presAssocID="{7AA18A80-62D0-404F-82C8-2572F6ABBE72}" presName="sibTrans" presStyleCnt="0"/>
      <dgm:spPr/>
    </dgm:pt>
    <dgm:pt modelId="{CD0C9B18-6B7B-482C-922F-1D5A150917E9}" type="pres">
      <dgm:prSet presAssocID="{F058FF93-F38A-4E00-89C0-C1DE7BBD9C56}" presName="compNode" presStyleCnt="0"/>
      <dgm:spPr/>
    </dgm:pt>
    <dgm:pt modelId="{9768D7D3-9C6F-47B5-BB31-1BC4071D461E}" type="pres">
      <dgm:prSet presAssocID="{F058FF93-F38A-4E00-89C0-C1DE7BBD9C56}" presName="bgRect" presStyleLbl="bgShp" presStyleIdx="1" presStyleCnt="5"/>
      <dgm:spPr/>
    </dgm:pt>
    <dgm:pt modelId="{59562570-6317-4665-9546-916192E2542C}" type="pres">
      <dgm:prSet presAssocID="{F058FF93-F38A-4E00-89C0-C1DE7BBD9C5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D581138D-A1F9-42C6-BC90-B403EE0733A9}" type="pres">
      <dgm:prSet presAssocID="{F058FF93-F38A-4E00-89C0-C1DE7BBD9C56}" presName="spaceRect" presStyleCnt="0"/>
      <dgm:spPr/>
    </dgm:pt>
    <dgm:pt modelId="{D29F1B75-4486-423B-B615-F5974FAA1346}" type="pres">
      <dgm:prSet presAssocID="{F058FF93-F38A-4E00-89C0-C1DE7BBD9C56}" presName="parTx" presStyleLbl="revTx" presStyleIdx="1" presStyleCnt="5">
        <dgm:presLayoutVars>
          <dgm:chMax val="0"/>
          <dgm:chPref val="0"/>
        </dgm:presLayoutVars>
      </dgm:prSet>
      <dgm:spPr/>
    </dgm:pt>
    <dgm:pt modelId="{6D6FF84C-E063-40E5-A082-FBD9895F3658}" type="pres">
      <dgm:prSet presAssocID="{00963F73-6301-4EB2-B708-72F52CB6BEF4}" presName="sibTrans" presStyleCnt="0"/>
      <dgm:spPr/>
    </dgm:pt>
    <dgm:pt modelId="{920933B8-7603-4A5D-B88C-1E602B6CF1C5}" type="pres">
      <dgm:prSet presAssocID="{FF4B8C06-4D4D-4BAF-9E99-8CC9997505A0}" presName="compNode" presStyleCnt="0"/>
      <dgm:spPr/>
    </dgm:pt>
    <dgm:pt modelId="{E8FB94B4-8C0B-4F7C-B78F-AB8834AE3D66}" type="pres">
      <dgm:prSet presAssocID="{FF4B8C06-4D4D-4BAF-9E99-8CC9997505A0}" presName="bgRect" presStyleLbl="bgShp" presStyleIdx="2" presStyleCnt="5"/>
      <dgm:spPr/>
    </dgm:pt>
    <dgm:pt modelId="{D4E636DD-BC06-4630-AE9E-342AC2E72441}" type="pres">
      <dgm:prSet presAssocID="{FF4B8C06-4D4D-4BAF-9E99-8CC9997505A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9A68C8C8-B6E7-48B6-B0EA-8B53F7C1DBF1}" type="pres">
      <dgm:prSet presAssocID="{FF4B8C06-4D4D-4BAF-9E99-8CC9997505A0}" presName="spaceRect" presStyleCnt="0"/>
      <dgm:spPr/>
    </dgm:pt>
    <dgm:pt modelId="{5646C9E9-4A13-4C71-AC80-567FA4FAF323}" type="pres">
      <dgm:prSet presAssocID="{FF4B8C06-4D4D-4BAF-9E99-8CC9997505A0}" presName="parTx" presStyleLbl="revTx" presStyleIdx="2" presStyleCnt="5">
        <dgm:presLayoutVars>
          <dgm:chMax val="0"/>
          <dgm:chPref val="0"/>
        </dgm:presLayoutVars>
      </dgm:prSet>
      <dgm:spPr/>
    </dgm:pt>
    <dgm:pt modelId="{098E2316-4AE2-4B0F-A208-569132CD2EA7}" type="pres">
      <dgm:prSet presAssocID="{82FA2E15-9952-4E04-8CA5-85A200B20379}" presName="sibTrans" presStyleCnt="0"/>
      <dgm:spPr/>
    </dgm:pt>
    <dgm:pt modelId="{D25ACAAE-C051-4E3B-89B2-B1CAEA81F1C3}" type="pres">
      <dgm:prSet presAssocID="{70383131-275B-45C6-90AB-C2EDA0503CB4}" presName="compNode" presStyleCnt="0"/>
      <dgm:spPr/>
    </dgm:pt>
    <dgm:pt modelId="{16D617DD-2AD0-4B45-8506-0CC3CE0657B7}" type="pres">
      <dgm:prSet presAssocID="{70383131-275B-45C6-90AB-C2EDA0503CB4}" presName="bgRect" presStyleLbl="bgShp" presStyleIdx="3" presStyleCnt="5"/>
      <dgm:spPr/>
    </dgm:pt>
    <dgm:pt modelId="{6BE1CB60-2A36-4837-876F-9D7AC0C3A96A}" type="pres">
      <dgm:prSet presAssocID="{70383131-275B-45C6-90AB-C2EDA0503CB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 Player"/>
        </a:ext>
      </dgm:extLst>
    </dgm:pt>
    <dgm:pt modelId="{C5ED3335-C13F-4C27-A9F5-5BB7480C5F2E}" type="pres">
      <dgm:prSet presAssocID="{70383131-275B-45C6-90AB-C2EDA0503CB4}" presName="spaceRect" presStyleCnt="0"/>
      <dgm:spPr/>
    </dgm:pt>
    <dgm:pt modelId="{180F2727-88A5-407C-87BB-67D51A0915F1}" type="pres">
      <dgm:prSet presAssocID="{70383131-275B-45C6-90AB-C2EDA0503CB4}" presName="parTx" presStyleLbl="revTx" presStyleIdx="3" presStyleCnt="5">
        <dgm:presLayoutVars>
          <dgm:chMax val="0"/>
          <dgm:chPref val="0"/>
        </dgm:presLayoutVars>
      </dgm:prSet>
      <dgm:spPr/>
    </dgm:pt>
    <dgm:pt modelId="{2E501531-8555-4996-AEAB-C049AF07748A}" type="pres">
      <dgm:prSet presAssocID="{CF807EF6-AAD1-4F85-8B58-A50BED4153DB}" presName="sibTrans" presStyleCnt="0"/>
      <dgm:spPr/>
    </dgm:pt>
    <dgm:pt modelId="{EFB3D7EB-EBFA-45B1-96BB-1F6C342C50F8}" type="pres">
      <dgm:prSet presAssocID="{A99B3E5E-B0CF-4ABB-8C2D-C03F1CFA4C2E}" presName="compNode" presStyleCnt="0"/>
      <dgm:spPr/>
    </dgm:pt>
    <dgm:pt modelId="{B1232BF2-D99A-43FC-B7D6-7AA0860198D6}" type="pres">
      <dgm:prSet presAssocID="{A99B3E5E-B0CF-4ABB-8C2D-C03F1CFA4C2E}" presName="bgRect" presStyleLbl="bgShp" presStyleIdx="4" presStyleCnt="5"/>
      <dgm:spPr/>
    </dgm:pt>
    <dgm:pt modelId="{ACA74BCA-0336-4B0E-B61B-4B0B57889502}" type="pres">
      <dgm:prSet presAssocID="{A99B3E5E-B0CF-4ABB-8C2D-C03F1CFA4C2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eur"/>
        </a:ext>
      </dgm:extLst>
    </dgm:pt>
    <dgm:pt modelId="{9BB4255C-F6B5-4ABB-8ABD-704C422B6CFC}" type="pres">
      <dgm:prSet presAssocID="{A99B3E5E-B0CF-4ABB-8C2D-C03F1CFA4C2E}" presName="spaceRect" presStyleCnt="0"/>
      <dgm:spPr/>
    </dgm:pt>
    <dgm:pt modelId="{72D35550-6BEE-49F2-A636-F5F47315D032}" type="pres">
      <dgm:prSet presAssocID="{A99B3E5E-B0CF-4ABB-8C2D-C03F1CFA4C2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087C012-2CB1-4BD2-91EA-B4B3FCAE73E8}" type="presOf" srcId="{70383131-275B-45C6-90AB-C2EDA0503CB4}" destId="{180F2727-88A5-407C-87BB-67D51A0915F1}" srcOrd="0" destOrd="0" presId="urn:microsoft.com/office/officeart/2018/2/layout/IconVerticalSolidList"/>
    <dgm:cxn modelId="{41F0B335-9020-4455-8EA3-AAC32BBD21F2}" type="presOf" srcId="{A99B3E5E-B0CF-4ABB-8C2D-C03F1CFA4C2E}" destId="{72D35550-6BEE-49F2-A636-F5F47315D032}" srcOrd="0" destOrd="0" presId="urn:microsoft.com/office/officeart/2018/2/layout/IconVerticalSolidList"/>
    <dgm:cxn modelId="{69058F3E-594B-404E-82EF-C9C8FABBD40B}" srcId="{79A26DB8-28EB-41D3-8DCF-780A64C0D255}" destId="{F058FF93-F38A-4E00-89C0-C1DE7BBD9C56}" srcOrd="1" destOrd="0" parTransId="{CE3C322B-51CF-42CB-B4BB-8A2DDBFB69B5}" sibTransId="{00963F73-6301-4EB2-B708-72F52CB6BEF4}"/>
    <dgm:cxn modelId="{1D0ACB64-96B8-42C4-B7C9-EAC736976E3C}" srcId="{79A26DB8-28EB-41D3-8DCF-780A64C0D255}" destId="{A99B3E5E-B0CF-4ABB-8C2D-C03F1CFA4C2E}" srcOrd="4" destOrd="0" parTransId="{447C940F-1F50-45B2-AEA0-8400AADA7156}" sibTransId="{E918B989-986C-43FC-B1A3-D02AD2B9D936}"/>
    <dgm:cxn modelId="{EF385A7D-D706-4F69-87AE-8BA01C460631}" srcId="{79A26DB8-28EB-41D3-8DCF-780A64C0D255}" destId="{FF4B8C06-4D4D-4BAF-9E99-8CC9997505A0}" srcOrd="2" destOrd="0" parTransId="{72566A67-F504-4E9D-AD5B-E81FD2C64E6D}" sibTransId="{82FA2E15-9952-4E04-8CA5-85A200B20379}"/>
    <dgm:cxn modelId="{719FAF9D-20AF-43BD-A0D4-BEDDD8342B8C}" type="presOf" srcId="{79A26DB8-28EB-41D3-8DCF-780A64C0D255}" destId="{CCAC4382-4175-4416-B944-79DF57E863DA}" srcOrd="0" destOrd="0" presId="urn:microsoft.com/office/officeart/2018/2/layout/IconVerticalSolidList"/>
    <dgm:cxn modelId="{01BDF9A2-9373-4A14-B1B6-ABE67FE6C389}" type="presOf" srcId="{F058FF93-F38A-4E00-89C0-C1DE7BBD9C56}" destId="{D29F1B75-4486-423B-B615-F5974FAA1346}" srcOrd="0" destOrd="0" presId="urn:microsoft.com/office/officeart/2018/2/layout/IconVerticalSolidList"/>
    <dgm:cxn modelId="{21E4EBB9-8E9D-4E1E-B51B-A4ED47D33A32}" srcId="{79A26DB8-28EB-41D3-8DCF-780A64C0D255}" destId="{1E1EFD5C-607B-4C95-9041-39E8530185FB}" srcOrd="0" destOrd="0" parTransId="{87B4B936-6568-4F34-861F-FB5ACAD4265F}" sibTransId="{7AA18A80-62D0-404F-82C8-2572F6ABBE72}"/>
    <dgm:cxn modelId="{B2B3E4E2-0A7C-469B-BCF6-03C4A9283704}" type="presOf" srcId="{FF4B8C06-4D4D-4BAF-9E99-8CC9997505A0}" destId="{5646C9E9-4A13-4C71-AC80-567FA4FAF323}" srcOrd="0" destOrd="0" presId="urn:microsoft.com/office/officeart/2018/2/layout/IconVerticalSolidList"/>
    <dgm:cxn modelId="{0080F3F0-40C2-49E3-94E4-5ECABDCDD663}" srcId="{79A26DB8-28EB-41D3-8DCF-780A64C0D255}" destId="{70383131-275B-45C6-90AB-C2EDA0503CB4}" srcOrd="3" destOrd="0" parTransId="{5F5B5BC8-FF97-4B8B-9B19-9D490BA7ED34}" sibTransId="{CF807EF6-AAD1-4F85-8B58-A50BED4153DB}"/>
    <dgm:cxn modelId="{D4E1A1F6-B623-4961-BB6F-B00EB0170993}" type="presOf" srcId="{1E1EFD5C-607B-4C95-9041-39E8530185FB}" destId="{0AF8173B-B03D-4E17-B44D-8CE318DC7256}" srcOrd="0" destOrd="0" presId="urn:microsoft.com/office/officeart/2018/2/layout/IconVerticalSolidList"/>
    <dgm:cxn modelId="{DC6A09DE-CA47-46B6-8924-7E39BEFB1180}" type="presParOf" srcId="{CCAC4382-4175-4416-B944-79DF57E863DA}" destId="{DDCF18D1-4865-438D-8181-9ACB9698F138}" srcOrd="0" destOrd="0" presId="urn:microsoft.com/office/officeart/2018/2/layout/IconVerticalSolidList"/>
    <dgm:cxn modelId="{75AC04CE-9B8A-492E-9E0D-AD1AD866A144}" type="presParOf" srcId="{DDCF18D1-4865-438D-8181-9ACB9698F138}" destId="{F38101A2-3599-414D-BFA0-A2A22A17C7BE}" srcOrd="0" destOrd="0" presId="urn:microsoft.com/office/officeart/2018/2/layout/IconVerticalSolidList"/>
    <dgm:cxn modelId="{B79D34A3-E922-4A02-ACDE-2066565FA622}" type="presParOf" srcId="{DDCF18D1-4865-438D-8181-9ACB9698F138}" destId="{F79CD4E9-8683-469A-A608-437603C8AF0B}" srcOrd="1" destOrd="0" presId="urn:microsoft.com/office/officeart/2018/2/layout/IconVerticalSolidList"/>
    <dgm:cxn modelId="{FC65708A-CA00-4CA6-B695-8F4B1B7A6829}" type="presParOf" srcId="{DDCF18D1-4865-438D-8181-9ACB9698F138}" destId="{F3562B19-A750-4DE1-98EB-E8EA5080EF6E}" srcOrd="2" destOrd="0" presId="urn:microsoft.com/office/officeart/2018/2/layout/IconVerticalSolidList"/>
    <dgm:cxn modelId="{4F30B780-2110-421E-B26F-3E06D87CAF3A}" type="presParOf" srcId="{DDCF18D1-4865-438D-8181-9ACB9698F138}" destId="{0AF8173B-B03D-4E17-B44D-8CE318DC7256}" srcOrd="3" destOrd="0" presId="urn:microsoft.com/office/officeart/2018/2/layout/IconVerticalSolidList"/>
    <dgm:cxn modelId="{5ED4C528-E4F4-4F98-BF32-0DD79069D189}" type="presParOf" srcId="{CCAC4382-4175-4416-B944-79DF57E863DA}" destId="{FD837127-42B9-4905-8944-5593BFC660D8}" srcOrd="1" destOrd="0" presId="urn:microsoft.com/office/officeart/2018/2/layout/IconVerticalSolidList"/>
    <dgm:cxn modelId="{EA991631-53D9-4076-B934-CCC97BB25A75}" type="presParOf" srcId="{CCAC4382-4175-4416-B944-79DF57E863DA}" destId="{CD0C9B18-6B7B-482C-922F-1D5A150917E9}" srcOrd="2" destOrd="0" presId="urn:microsoft.com/office/officeart/2018/2/layout/IconVerticalSolidList"/>
    <dgm:cxn modelId="{6A31A19C-4807-4479-A988-5A9B93D054CF}" type="presParOf" srcId="{CD0C9B18-6B7B-482C-922F-1D5A150917E9}" destId="{9768D7D3-9C6F-47B5-BB31-1BC4071D461E}" srcOrd="0" destOrd="0" presId="urn:microsoft.com/office/officeart/2018/2/layout/IconVerticalSolidList"/>
    <dgm:cxn modelId="{AF1CD173-83FA-4726-A5C3-0F93854EE031}" type="presParOf" srcId="{CD0C9B18-6B7B-482C-922F-1D5A150917E9}" destId="{59562570-6317-4665-9546-916192E2542C}" srcOrd="1" destOrd="0" presId="urn:microsoft.com/office/officeart/2018/2/layout/IconVerticalSolidList"/>
    <dgm:cxn modelId="{C4904534-E04C-4CB2-88BC-4321E9BF44E5}" type="presParOf" srcId="{CD0C9B18-6B7B-482C-922F-1D5A150917E9}" destId="{D581138D-A1F9-42C6-BC90-B403EE0733A9}" srcOrd="2" destOrd="0" presId="urn:microsoft.com/office/officeart/2018/2/layout/IconVerticalSolidList"/>
    <dgm:cxn modelId="{80525C85-9AE0-48E6-94BB-B16C08BA8C4B}" type="presParOf" srcId="{CD0C9B18-6B7B-482C-922F-1D5A150917E9}" destId="{D29F1B75-4486-423B-B615-F5974FAA1346}" srcOrd="3" destOrd="0" presId="urn:microsoft.com/office/officeart/2018/2/layout/IconVerticalSolidList"/>
    <dgm:cxn modelId="{CFD76245-7F3C-4B75-B2BD-D80AB023A44E}" type="presParOf" srcId="{CCAC4382-4175-4416-B944-79DF57E863DA}" destId="{6D6FF84C-E063-40E5-A082-FBD9895F3658}" srcOrd="3" destOrd="0" presId="urn:microsoft.com/office/officeart/2018/2/layout/IconVerticalSolidList"/>
    <dgm:cxn modelId="{63EF8DCA-78C5-4E64-A9C6-94CFAD49F0F2}" type="presParOf" srcId="{CCAC4382-4175-4416-B944-79DF57E863DA}" destId="{920933B8-7603-4A5D-B88C-1E602B6CF1C5}" srcOrd="4" destOrd="0" presId="urn:microsoft.com/office/officeart/2018/2/layout/IconVerticalSolidList"/>
    <dgm:cxn modelId="{A41E0A88-5B0A-47EC-89E1-45617B496AFC}" type="presParOf" srcId="{920933B8-7603-4A5D-B88C-1E602B6CF1C5}" destId="{E8FB94B4-8C0B-4F7C-B78F-AB8834AE3D66}" srcOrd="0" destOrd="0" presId="urn:microsoft.com/office/officeart/2018/2/layout/IconVerticalSolidList"/>
    <dgm:cxn modelId="{832B89C0-A06D-439A-B7B4-8F29EC77C3AD}" type="presParOf" srcId="{920933B8-7603-4A5D-B88C-1E602B6CF1C5}" destId="{D4E636DD-BC06-4630-AE9E-342AC2E72441}" srcOrd="1" destOrd="0" presId="urn:microsoft.com/office/officeart/2018/2/layout/IconVerticalSolidList"/>
    <dgm:cxn modelId="{7E31F636-FB57-46FC-9848-42C8C06FCD4D}" type="presParOf" srcId="{920933B8-7603-4A5D-B88C-1E602B6CF1C5}" destId="{9A68C8C8-B6E7-48B6-B0EA-8B53F7C1DBF1}" srcOrd="2" destOrd="0" presId="urn:microsoft.com/office/officeart/2018/2/layout/IconVerticalSolidList"/>
    <dgm:cxn modelId="{94E3F173-9009-4655-8601-9B1E1A3DC28F}" type="presParOf" srcId="{920933B8-7603-4A5D-B88C-1E602B6CF1C5}" destId="{5646C9E9-4A13-4C71-AC80-567FA4FAF323}" srcOrd="3" destOrd="0" presId="urn:microsoft.com/office/officeart/2018/2/layout/IconVerticalSolidList"/>
    <dgm:cxn modelId="{9A22C55B-43F6-4C74-B779-9707047ED258}" type="presParOf" srcId="{CCAC4382-4175-4416-B944-79DF57E863DA}" destId="{098E2316-4AE2-4B0F-A208-569132CD2EA7}" srcOrd="5" destOrd="0" presId="urn:microsoft.com/office/officeart/2018/2/layout/IconVerticalSolidList"/>
    <dgm:cxn modelId="{E964833C-B2C1-4E41-8740-803961E4ACA8}" type="presParOf" srcId="{CCAC4382-4175-4416-B944-79DF57E863DA}" destId="{D25ACAAE-C051-4E3B-89B2-B1CAEA81F1C3}" srcOrd="6" destOrd="0" presId="urn:microsoft.com/office/officeart/2018/2/layout/IconVerticalSolidList"/>
    <dgm:cxn modelId="{3361BC70-EA88-4D36-B927-0ABC9558FE91}" type="presParOf" srcId="{D25ACAAE-C051-4E3B-89B2-B1CAEA81F1C3}" destId="{16D617DD-2AD0-4B45-8506-0CC3CE0657B7}" srcOrd="0" destOrd="0" presId="urn:microsoft.com/office/officeart/2018/2/layout/IconVerticalSolidList"/>
    <dgm:cxn modelId="{D8E2593C-229C-4F5E-8F3F-ABB7A3D7ECA5}" type="presParOf" srcId="{D25ACAAE-C051-4E3B-89B2-B1CAEA81F1C3}" destId="{6BE1CB60-2A36-4837-876F-9D7AC0C3A96A}" srcOrd="1" destOrd="0" presId="urn:microsoft.com/office/officeart/2018/2/layout/IconVerticalSolidList"/>
    <dgm:cxn modelId="{B10A66CE-7703-4BA3-AF6D-0EB25A4457F7}" type="presParOf" srcId="{D25ACAAE-C051-4E3B-89B2-B1CAEA81F1C3}" destId="{C5ED3335-C13F-4C27-A9F5-5BB7480C5F2E}" srcOrd="2" destOrd="0" presId="urn:microsoft.com/office/officeart/2018/2/layout/IconVerticalSolidList"/>
    <dgm:cxn modelId="{4E8CC1B3-A7EA-4275-A35F-01436F8F3990}" type="presParOf" srcId="{D25ACAAE-C051-4E3B-89B2-B1CAEA81F1C3}" destId="{180F2727-88A5-407C-87BB-67D51A0915F1}" srcOrd="3" destOrd="0" presId="urn:microsoft.com/office/officeart/2018/2/layout/IconVerticalSolidList"/>
    <dgm:cxn modelId="{6C3C6463-F2A6-4429-8721-E0F1FA8DE514}" type="presParOf" srcId="{CCAC4382-4175-4416-B944-79DF57E863DA}" destId="{2E501531-8555-4996-AEAB-C049AF07748A}" srcOrd="7" destOrd="0" presId="urn:microsoft.com/office/officeart/2018/2/layout/IconVerticalSolidList"/>
    <dgm:cxn modelId="{AB05EF83-D781-488C-809A-09CBEB2621E0}" type="presParOf" srcId="{CCAC4382-4175-4416-B944-79DF57E863DA}" destId="{EFB3D7EB-EBFA-45B1-96BB-1F6C342C50F8}" srcOrd="8" destOrd="0" presId="urn:microsoft.com/office/officeart/2018/2/layout/IconVerticalSolidList"/>
    <dgm:cxn modelId="{CA8CCA86-3612-437D-A9B9-87B3FDB258C8}" type="presParOf" srcId="{EFB3D7EB-EBFA-45B1-96BB-1F6C342C50F8}" destId="{B1232BF2-D99A-43FC-B7D6-7AA0860198D6}" srcOrd="0" destOrd="0" presId="urn:microsoft.com/office/officeart/2018/2/layout/IconVerticalSolidList"/>
    <dgm:cxn modelId="{22528C7E-9B4C-4633-92D1-1E361501E04F}" type="presParOf" srcId="{EFB3D7EB-EBFA-45B1-96BB-1F6C342C50F8}" destId="{ACA74BCA-0336-4B0E-B61B-4B0B57889502}" srcOrd="1" destOrd="0" presId="urn:microsoft.com/office/officeart/2018/2/layout/IconVerticalSolidList"/>
    <dgm:cxn modelId="{C1557802-D068-45DC-A3E3-AC8B4608B5DD}" type="presParOf" srcId="{EFB3D7EB-EBFA-45B1-96BB-1F6C342C50F8}" destId="{9BB4255C-F6B5-4ABB-8ABD-704C422B6CFC}" srcOrd="2" destOrd="0" presId="urn:microsoft.com/office/officeart/2018/2/layout/IconVerticalSolidList"/>
    <dgm:cxn modelId="{17989227-D4E7-4FDB-9A38-F5063A1506DA}" type="presParOf" srcId="{EFB3D7EB-EBFA-45B1-96BB-1F6C342C50F8}" destId="{72D35550-6BEE-49F2-A636-F5F47315D0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651DB0-618C-4E48-9E9A-C560A5B4B4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E17231-FDE2-455D-9987-2AC60966CBD9}">
      <dgm:prSet/>
      <dgm:spPr/>
      <dgm:t>
        <a:bodyPr/>
        <a:lstStyle/>
        <a:p>
          <a:r>
            <a:rPr lang="fr-FR" dirty="0"/>
            <a:t>1</a:t>
          </a:r>
          <a:r>
            <a:rPr lang="fr-FR" baseline="30000" dirty="0"/>
            <a:t>ère</a:t>
          </a:r>
          <a:r>
            <a:rPr lang="fr-FR" dirty="0"/>
            <a:t> difficulté : Savoir reconnaitre la commotion à l’interrogatoire (véritable interrogatoire policier)</a:t>
          </a:r>
          <a:endParaRPr lang="en-US" dirty="0"/>
        </a:p>
      </dgm:t>
    </dgm:pt>
    <dgm:pt modelId="{75F04256-5492-48F6-AF16-BFAD795509DE}" type="parTrans" cxnId="{82E0D3CC-C27F-49A8-A85E-90FE31CB29BB}">
      <dgm:prSet/>
      <dgm:spPr/>
      <dgm:t>
        <a:bodyPr/>
        <a:lstStyle/>
        <a:p>
          <a:endParaRPr lang="en-US"/>
        </a:p>
      </dgm:t>
    </dgm:pt>
    <dgm:pt modelId="{0947E75E-28DD-48B8-93AF-FE680FCBFDB0}" type="sibTrans" cxnId="{82E0D3CC-C27F-49A8-A85E-90FE31CB29BB}">
      <dgm:prSet/>
      <dgm:spPr/>
      <dgm:t>
        <a:bodyPr/>
        <a:lstStyle/>
        <a:p>
          <a:endParaRPr lang="en-US"/>
        </a:p>
      </dgm:t>
    </dgm:pt>
    <dgm:pt modelId="{C19D2E5D-33B4-469F-8ECE-81618F964670}">
      <dgm:prSet/>
      <dgm:spPr/>
      <dgm:t>
        <a:bodyPr/>
        <a:lstStyle/>
        <a:p>
          <a:r>
            <a:rPr lang="fr-FR" dirty="0"/>
            <a:t>Evaluer la sévérité de celle-ci au fil des consultations de réévaluation</a:t>
          </a:r>
          <a:endParaRPr lang="en-US" dirty="0"/>
        </a:p>
      </dgm:t>
    </dgm:pt>
    <dgm:pt modelId="{5B028366-AC65-4DB8-BC2F-323E53AC7A46}" type="parTrans" cxnId="{67A27A12-171A-430D-B29F-08E0954469F3}">
      <dgm:prSet/>
      <dgm:spPr/>
      <dgm:t>
        <a:bodyPr/>
        <a:lstStyle/>
        <a:p>
          <a:endParaRPr lang="en-US"/>
        </a:p>
      </dgm:t>
    </dgm:pt>
    <dgm:pt modelId="{4E58D518-2C0A-4165-9682-791172E81553}" type="sibTrans" cxnId="{67A27A12-171A-430D-B29F-08E0954469F3}">
      <dgm:prSet/>
      <dgm:spPr/>
      <dgm:t>
        <a:bodyPr/>
        <a:lstStyle/>
        <a:p>
          <a:endParaRPr lang="en-US"/>
        </a:p>
      </dgm:t>
    </dgm:pt>
    <dgm:pt modelId="{E64B9340-E563-4374-A742-DB7AA01C414C}">
      <dgm:prSet/>
      <dgm:spPr/>
      <dgm:t>
        <a:bodyPr/>
        <a:lstStyle/>
        <a:p>
          <a:r>
            <a:rPr lang="fr-FR" dirty="0"/>
            <a:t>Plusieurs outils diagnostics et de suivi</a:t>
          </a:r>
          <a:endParaRPr lang="en-US" dirty="0"/>
        </a:p>
      </dgm:t>
    </dgm:pt>
    <dgm:pt modelId="{9FFA813A-65F9-4258-9DA8-8976F6A1C027}" type="parTrans" cxnId="{3C4B43A1-AE51-4545-B3A0-D087DC07608C}">
      <dgm:prSet/>
      <dgm:spPr/>
      <dgm:t>
        <a:bodyPr/>
        <a:lstStyle/>
        <a:p>
          <a:endParaRPr lang="en-US"/>
        </a:p>
      </dgm:t>
    </dgm:pt>
    <dgm:pt modelId="{52419323-AFF7-4293-B97F-70E444C2F86F}" type="sibTrans" cxnId="{3C4B43A1-AE51-4545-B3A0-D087DC07608C}">
      <dgm:prSet/>
      <dgm:spPr/>
      <dgm:t>
        <a:bodyPr/>
        <a:lstStyle/>
        <a:p>
          <a:endParaRPr lang="en-US"/>
        </a:p>
      </dgm:t>
    </dgm:pt>
    <dgm:pt modelId="{CAE76B99-396C-44FB-9DF7-5B923F9483FC}">
      <dgm:prSet/>
      <dgm:spPr/>
      <dgm:t>
        <a:bodyPr/>
        <a:lstStyle/>
        <a:p>
          <a:r>
            <a:rPr lang="fr-FR" dirty="0"/>
            <a:t>PEC : Repos relatif et reprise progressive par paliers &gt;&gt; prévention secondaire +++</a:t>
          </a:r>
          <a:endParaRPr lang="en-US" dirty="0"/>
        </a:p>
      </dgm:t>
    </dgm:pt>
    <dgm:pt modelId="{194D1F89-13A8-4A49-8EE4-4877FE86EB15}" type="parTrans" cxnId="{F84A0118-E38C-4DE2-9D67-EB85DD570D99}">
      <dgm:prSet/>
      <dgm:spPr/>
      <dgm:t>
        <a:bodyPr/>
        <a:lstStyle/>
        <a:p>
          <a:endParaRPr lang="en-US"/>
        </a:p>
      </dgm:t>
    </dgm:pt>
    <dgm:pt modelId="{6D6A09CD-6C1D-4CB1-A60D-4066E1119202}" type="sibTrans" cxnId="{F84A0118-E38C-4DE2-9D67-EB85DD570D99}">
      <dgm:prSet/>
      <dgm:spPr/>
      <dgm:t>
        <a:bodyPr/>
        <a:lstStyle/>
        <a:p>
          <a:endParaRPr lang="en-US"/>
        </a:p>
      </dgm:t>
    </dgm:pt>
    <dgm:pt modelId="{13B27EDC-5DCC-4DAE-A1F9-39F094EAD817}">
      <dgm:prSet/>
      <dgm:spPr/>
      <dgm:t>
        <a:bodyPr/>
        <a:lstStyle/>
        <a:p>
          <a:r>
            <a:rPr lang="en-US" dirty="0"/>
            <a:t>Eléments de prévention primaire : renforcement musculaire, casques, protèges dents...</a:t>
          </a:r>
        </a:p>
      </dgm:t>
    </dgm:pt>
    <dgm:pt modelId="{BE09239C-B08B-4B4E-B56F-9D76497EE9D8}" type="sibTrans" cxnId="{C19F02F6-BB28-44B3-AAC3-3DDD9736F803}">
      <dgm:prSet/>
      <dgm:spPr/>
      <dgm:t>
        <a:bodyPr/>
        <a:lstStyle/>
        <a:p>
          <a:endParaRPr lang="en-US"/>
        </a:p>
      </dgm:t>
    </dgm:pt>
    <dgm:pt modelId="{54FCACB8-FD7A-4964-83BE-06EF0EFAC193}" type="parTrans" cxnId="{C19F02F6-BB28-44B3-AAC3-3DDD9736F803}">
      <dgm:prSet/>
      <dgm:spPr/>
      <dgm:t>
        <a:bodyPr/>
        <a:lstStyle/>
        <a:p>
          <a:endParaRPr lang="en-US"/>
        </a:p>
      </dgm:t>
    </dgm:pt>
    <dgm:pt modelId="{42192D9B-AAB5-0447-9D49-EA8F47EEA74E}" type="pres">
      <dgm:prSet presAssocID="{A8651DB0-618C-4E48-9E9A-C560A5B4B402}" presName="linear" presStyleCnt="0">
        <dgm:presLayoutVars>
          <dgm:animLvl val="lvl"/>
          <dgm:resizeHandles val="exact"/>
        </dgm:presLayoutVars>
      </dgm:prSet>
      <dgm:spPr/>
    </dgm:pt>
    <dgm:pt modelId="{F7D24E09-313A-6742-864C-46D9765BEDD1}" type="pres">
      <dgm:prSet presAssocID="{ECE17231-FDE2-455D-9987-2AC60966CBD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9EAD6BC-C063-D14A-889E-09618D0F7FA0}" type="pres">
      <dgm:prSet presAssocID="{0947E75E-28DD-48B8-93AF-FE680FCBFDB0}" presName="spacer" presStyleCnt="0"/>
      <dgm:spPr/>
    </dgm:pt>
    <dgm:pt modelId="{54965F32-EC54-FD4F-9346-4097E5CDF622}" type="pres">
      <dgm:prSet presAssocID="{13B27EDC-5DCC-4DAE-A1F9-39F094EAD817}" presName="parentText" presStyleLbl="node1" presStyleIdx="1" presStyleCnt="5" custLinFactY="349932" custLinFactNeighborY="400000">
        <dgm:presLayoutVars>
          <dgm:chMax val="0"/>
          <dgm:bulletEnabled val="1"/>
        </dgm:presLayoutVars>
      </dgm:prSet>
      <dgm:spPr/>
    </dgm:pt>
    <dgm:pt modelId="{D2E269BD-3B8D-FE4B-B011-F61359DC20B3}" type="pres">
      <dgm:prSet presAssocID="{BE09239C-B08B-4B4E-B56F-9D76497EE9D8}" presName="spacer" presStyleCnt="0"/>
      <dgm:spPr/>
    </dgm:pt>
    <dgm:pt modelId="{C068BDE5-6791-E249-A95F-9761FD62324D}" type="pres">
      <dgm:prSet presAssocID="{C19D2E5D-33B4-469F-8ECE-81618F964670}" presName="parentText" presStyleLbl="node1" presStyleIdx="2" presStyleCnt="5" custLinFactY="-83420" custLinFactNeighborX="-388" custLinFactNeighborY="-100000">
        <dgm:presLayoutVars>
          <dgm:chMax val="0"/>
          <dgm:bulletEnabled val="1"/>
        </dgm:presLayoutVars>
      </dgm:prSet>
      <dgm:spPr/>
    </dgm:pt>
    <dgm:pt modelId="{CEA5595F-9E43-5444-B8B2-0B56AE005F54}" type="pres">
      <dgm:prSet presAssocID="{4E58D518-2C0A-4165-9682-791172E81553}" presName="spacer" presStyleCnt="0"/>
      <dgm:spPr/>
    </dgm:pt>
    <dgm:pt modelId="{C49BEB19-73B1-6442-8090-E9553CFA1FC9}" type="pres">
      <dgm:prSet presAssocID="{E64B9340-E563-4374-A742-DB7AA01C414C}" presName="parentText" presStyleLbl="node1" presStyleIdx="3" presStyleCnt="5" custLinFactY="-81306" custLinFactNeighborY="-100000">
        <dgm:presLayoutVars>
          <dgm:chMax val="0"/>
          <dgm:bulletEnabled val="1"/>
        </dgm:presLayoutVars>
      </dgm:prSet>
      <dgm:spPr/>
    </dgm:pt>
    <dgm:pt modelId="{6301086D-A9CA-8F49-B62A-04D400805B09}" type="pres">
      <dgm:prSet presAssocID="{52419323-AFF7-4293-B97F-70E444C2F86F}" presName="spacer" presStyleCnt="0"/>
      <dgm:spPr/>
    </dgm:pt>
    <dgm:pt modelId="{E9ED720C-8794-054E-982B-746A594FECF8}" type="pres">
      <dgm:prSet presAssocID="{CAE76B99-396C-44FB-9DF7-5B923F9483FC}" presName="parentText" presStyleLbl="node1" presStyleIdx="4" presStyleCnt="5" custLinFactY="-57350" custLinFactNeighborY="-100000">
        <dgm:presLayoutVars>
          <dgm:chMax val="0"/>
          <dgm:bulletEnabled val="1"/>
        </dgm:presLayoutVars>
      </dgm:prSet>
      <dgm:spPr/>
    </dgm:pt>
  </dgm:ptLst>
  <dgm:cxnLst>
    <dgm:cxn modelId="{67A27A12-171A-430D-B29F-08E0954469F3}" srcId="{A8651DB0-618C-4E48-9E9A-C560A5B4B402}" destId="{C19D2E5D-33B4-469F-8ECE-81618F964670}" srcOrd="2" destOrd="0" parTransId="{5B028366-AC65-4DB8-BC2F-323E53AC7A46}" sibTransId="{4E58D518-2C0A-4165-9682-791172E81553}"/>
    <dgm:cxn modelId="{F84A0118-E38C-4DE2-9D67-EB85DD570D99}" srcId="{A8651DB0-618C-4E48-9E9A-C560A5B4B402}" destId="{CAE76B99-396C-44FB-9DF7-5B923F9483FC}" srcOrd="4" destOrd="0" parTransId="{194D1F89-13A8-4A49-8EE4-4877FE86EB15}" sibTransId="{6D6A09CD-6C1D-4CB1-A60D-4066E1119202}"/>
    <dgm:cxn modelId="{6042052C-7F07-5444-A246-8238451B05FA}" type="presOf" srcId="{C19D2E5D-33B4-469F-8ECE-81618F964670}" destId="{C068BDE5-6791-E249-A95F-9761FD62324D}" srcOrd="0" destOrd="0" presId="urn:microsoft.com/office/officeart/2005/8/layout/vList2"/>
    <dgm:cxn modelId="{CDE70F69-F409-E84F-8CF1-EE5704735E4F}" type="presOf" srcId="{ECE17231-FDE2-455D-9987-2AC60966CBD9}" destId="{F7D24E09-313A-6742-864C-46D9765BEDD1}" srcOrd="0" destOrd="0" presId="urn:microsoft.com/office/officeart/2005/8/layout/vList2"/>
    <dgm:cxn modelId="{C63F7274-E998-5E4B-810A-4CBBFA3A5B3F}" type="presOf" srcId="{CAE76B99-396C-44FB-9DF7-5B923F9483FC}" destId="{E9ED720C-8794-054E-982B-746A594FECF8}" srcOrd="0" destOrd="0" presId="urn:microsoft.com/office/officeart/2005/8/layout/vList2"/>
    <dgm:cxn modelId="{92005C80-E707-4040-9CD0-D503CEC91E93}" type="presOf" srcId="{13B27EDC-5DCC-4DAE-A1F9-39F094EAD817}" destId="{54965F32-EC54-FD4F-9346-4097E5CDF622}" srcOrd="0" destOrd="0" presId="urn:microsoft.com/office/officeart/2005/8/layout/vList2"/>
    <dgm:cxn modelId="{A169A193-0BE1-4744-9FC6-4060969E1931}" type="presOf" srcId="{E64B9340-E563-4374-A742-DB7AA01C414C}" destId="{C49BEB19-73B1-6442-8090-E9553CFA1FC9}" srcOrd="0" destOrd="0" presId="urn:microsoft.com/office/officeart/2005/8/layout/vList2"/>
    <dgm:cxn modelId="{3C4B43A1-AE51-4545-B3A0-D087DC07608C}" srcId="{A8651DB0-618C-4E48-9E9A-C560A5B4B402}" destId="{E64B9340-E563-4374-A742-DB7AA01C414C}" srcOrd="3" destOrd="0" parTransId="{9FFA813A-65F9-4258-9DA8-8976F6A1C027}" sibTransId="{52419323-AFF7-4293-B97F-70E444C2F86F}"/>
    <dgm:cxn modelId="{82E0D3CC-C27F-49A8-A85E-90FE31CB29BB}" srcId="{A8651DB0-618C-4E48-9E9A-C560A5B4B402}" destId="{ECE17231-FDE2-455D-9987-2AC60966CBD9}" srcOrd="0" destOrd="0" parTransId="{75F04256-5492-48F6-AF16-BFAD795509DE}" sibTransId="{0947E75E-28DD-48B8-93AF-FE680FCBFDB0}"/>
    <dgm:cxn modelId="{B561F8D2-1890-7D44-8895-6A9C2D124DED}" type="presOf" srcId="{A8651DB0-618C-4E48-9E9A-C560A5B4B402}" destId="{42192D9B-AAB5-0447-9D49-EA8F47EEA74E}" srcOrd="0" destOrd="0" presId="urn:microsoft.com/office/officeart/2005/8/layout/vList2"/>
    <dgm:cxn modelId="{C19F02F6-BB28-44B3-AAC3-3DDD9736F803}" srcId="{A8651DB0-618C-4E48-9E9A-C560A5B4B402}" destId="{13B27EDC-5DCC-4DAE-A1F9-39F094EAD817}" srcOrd="1" destOrd="0" parTransId="{54FCACB8-FD7A-4964-83BE-06EF0EFAC193}" sibTransId="{BE09239C-B08B-4B4E-B56F-9D76497EE9D8}"/>
    <dgm:cxn modelId="{19A33F8F-8EB6-8449-8A7C-6E59DA99523D}" type="presParOf" srcId="{42192D9B-AAB5-0447-9D49-EA8F47EEA74E}" destId="{F7D24E09-313A-6742-864C-46D9765BEDD1}" srcOrd="0" destOrd="0" presId="urn:microsoft.com/office/officeart/2005/8/layout/vList2"/>
    <dgm:cxn modelId="{8C1348FD-4FE4-0144-A755-CA9E08824D24}" type="presParOf" srcId="{42192D9B-AAB5-0447-9D49-EA8F47EEA74E}" destId="{99EAD6BC-C063-D14A-889E-09618D0F7FA0}" srcOrd="1" destOrd="0" presId="urn:microsoft.com/office/officeart/2005/8/layout/vList2"/>
    <dgm:cxn modelId="{06B12D6F-4F43-434C-B5BA-651A843E9BEB}" type="presParOf" srcId="{42192D9B-AAB5-0447-9D49-EA8F47EEA74E}" destId="{54965F32-EC54-FD4F-9346-4097E5CDF622}" srcOrd="2" destOrd="0" presId="urn:microsoft.com/office/officeart/2005/8/layout/vList2"/>
    <dgm:cxn modelId="{DC764C46-366C-2B46-BEA2-1C559F209917}" type="presParOf" srcId="{42192D9B-AAB5-0447-9D49-EA8F47EEA74E}" destId="{D2E269BD-3B8D-FE4B-B011-F61359DC20B3}" srcOrd="3" destOrd="0" presId="urn:microsoft.com/office/officeart/2005/8/layout/vList2"/>
    <dgm:cxn modelId="{0804C74A-9965-0746-9989-3A2CC7177FC4}" type="presParOf" srcId="{42192D9B-AAB5-0447-9D49-EA8F47EEA74E}" destId="{C068BDE5-6791-E249-A95F-9761FD62324D}" srcOrd="4" destOrd="0" presId="urn:microsoft.com/office/officeart/2005/8/layout/vList2"/>
    <dgm:cxn modelId="{D6212528-05A0-5A4F-9DC3-361DB39AB03E}" type="presParOf" srcId="{42192D9B-AAB5-0447-9D49-EA8F47EEA74E}" destId="{CEA5595F-9E43-5444-B8B2-0B56AE005F54}" srcOrd="5" destOrd="0" presId="urn:microsoft.com/office/officeart/2005/8/layout/vList2"/>
    <dgm:cxn modelId="{2BB89093-643F-3541-AD6C-ED2C8432DCD0}" type="presParOf" srcId="{42192D9B-AAB5-0447-9D49-EA8F47EEA74E}" destId="{C49BEB19-73B1-6442-8090-E9553CFA1FC9}" srcOrd="6" destOrd="0" presId="urn:microsoft.com/office/officeart/2005/8/layout/vList2"/>
    <dgm:cxn modelId="{CC22B227-3E89-244D-966B-D696C621A143}" type="presParOf" srcId="{42192D9B-AAB5-0447-9D49-EA8F47EEA74E}" destId="{6301086D-A9CA-8F49-B62A-04D400805B09}" srcOrd="7" destOrd="0" presId="urn:microsoft.com/office/officeart/2005/8/layout/vList2"/>
    <dgm:cxn modelId="{0450EA89-AB91-AA40-99A8-C330098EE865}" type="presParOf" srcId="{42192D9B-AAB5-0447-9D49-EA8F47EEA74E}" destId="{E9ED720C-8794-054E-982B-746A594FEC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101A2-3599-414D-BFA0-A2A22A17C7BE}">
      <dsp:nvSpPr>
        <dsp:cNvPr id="0" name=""/>
        <dsp:cNvSpPr/>
      </dsp:nvSpPr>
      <dsp:spPr>
        <a:xfrm>
          <a:off x="0" y="3404"/>
          <a:ext cx="10515600" cy="7251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CD4E9-8683-469A-A608-437603C8AF0B}">
      <dsp:nvSpPr>
        <dsp:cNvPr id="0" name=""/>
        <dsp:cNvSpPr/>
      </dsp:nvSpPr>
      <dsp:spPr>
        <a:xfrm>
          <a:off x="219348" y="166556"/>
          <a:ext cx="398815" cy="398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8173B-B03D-4E17-B44D-8CE318DC7256}">
      <dsp:nvSpPr>
        <dsp:cNvPr id="0" name=""/>
        <dsp:cNvSpPr/>
      </dsp:nvSpPr>
      <dsp:spPr>
        <a:xfrm>
          <a:off x="837512" y="3404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Repos initial de 48-72h </a:t>
          </a:r>
          <a:r>
            <a:rPr lang="fr-FR" sz="1800" kern="1200" dirty="0"/>
            <a:t>: repos physique et intellectuel</a:t>
          </a:r>
          <a:endParaRPr lang="en-US" sz="1800" kern="1200" dirty="0"/>
        </a:p>
      </dsp:txBody>
      <dsp:txXfrm>
        <a:off x="837512" y="3404"/>
        <a:ext cx="9678087" cy="725119"/>
      </dsp:txXfrm>
    </dsp:sp>
    <dsp:sp modelId="{9768D7D3-9C6F-47B5-BB31-1BC4071D461E}">
      <dsp:nvSpPr>
        <dsp:cNvPr id="0" name=""/>
        <dsp:cNvSpPr/>
      </dsp:nvSpPr>
      <dsp:spPr>
        <a:xfrm>
          <a:off x="0" y="909803"/>
          <a:ext cx="10515600" cy="7251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62570-6317-4665-9546-916192E2542C}">
      <dsp:nvSpPr>
        <dsp:cNvPr id="0" name=""/>
        <dsp:cNvSpPr/>
      </dsp:nvSpPr>
      <dsp:spPr>
        <a:xfrm>
          <a:off x="219348" y="1072955"/>
          <a:ext cx="398815" cy="3988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F1B75-4486-423B-B615-F5974FAA1346}">
      <dsp:nvSpPr>
        <dsp:cNvPr id="0" name=""/>
        <dsp:cNvSpPr/>
      </dsp:nvSpPr>
      <dsp:spPr>
        <a:xfrm>
          <a:off x="837512" y="909803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Une fois passée cette phase de repos, la reprise de l’activité est possible sans être dangereuse et permet de récupérer plus vite </a:t>
          </a:r>
          <a:r>
            <a:rPr lang="fr-FR" sz="1800" b="1" kern="1200" dirty="0"/>
            <a:t>MAIS à condition qu’elle soit progressive par palier</a:t>
          </a:r>
          <a:endParaRPr lang="en-US" sz="1800" kern="1200" dirty="0"/>
        </a:p>
      </dsp:txBody>
      <dsp:txXfrm>
        <a:off x="837512" y="909803"/>
        <a:ext cx="9678087" cy="725119"/>
      </dsp:txXfrm>
    </dsp:sp>
    <dsp:sp modelId="{E8FB94B4-8C0B-4F7C-B78F-AB8834AE3D66}">
      <dsp:nvSpPr>
        <dsp:cNvPr id="0" name=""/>
        <dsp:cNvSpPr/>
      </dsp:nvSpPr>
      <dsp:spPr>
        <a:xfrm>
          <a:off x="0" y="1816202"/>
          <a:ext cx="10515600" cy="725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636DD-BC06-4630-AE9E-342AC2E72441}">
      <dsp:nvSpPr>
        <dsp:cNvPr id="0" name=""/>
        <dsp:cNvSpPr/>
      </dsp:nvSpPr>
      <dsp:spPr>
        <a:xfrm>
          <a:off x="219348" y="1979354"/>
          <a:ext cx="398815" cy="3988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6C9E9-4A13-4C71-AC80-567FA4FAF323}">
      <dsp:nvSpPr>
        <dsp:cNvPr id="0" name=""/>
        <dsp:cNvSpPr/>
      </dsp:nvSpPr>
      <dsp:spPr>
        <a:xfrm>
          <a:off x="837512" y="1816202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Reprise du contact que si patient asymptomatique et ayant pu reprendre le travail ou l’école sans problème particulier</a:t>
          </a:r>
          <a:endParaRPr lang="en-US" sz="1800" kern="1200" dirty="0"/>
        </a:p>
      </dsp:txBody>
      <dsp:txXfrm>
        <a:off x="837512" y="1816202"/>
        <a:ext cx="9678087" cy="725119"/>
      </dsp:txXfrm>
    </dsp:sp>
    <dsp:sp modelId="{16D617DD-2AD0-4B45-8506-0CC3CE0657B7}">
      <dsp:nvSpPr>
        <dsp:cNvPr id="0" name=""/>
        <dsp:cNvSpPr/>
      </dsp:nvSpPr>
      <dsp:spPr>
        <a:xfrm>
          <a:off x="0" y="2722601"/>
          <a:ext cx="10515600" cy="725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1CB60-2A36-4837-876F-9D7AC0C3A96A}">
      <dsp:nvSpPr>
        <dsp:cNvPr id="0" name=""/>
        <dsp:cNvSpPr/>
      </dsp:nvSpPr>
      <dsp:spPr>
        <a:xfrm>
          <a:off x="219348" y="2885753"/>
          <a:ext cx="398815" cy="3988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F2727-88A5-407C-87BB-67D51A0915F1}">
      <dsp:nvSpPr>
        <dsp:cNvPr id="0" name=""/>
        <dsp:cNvSpPr/>
      </dsp:nvSpPr>
      <dsp:spPr>
        <a:xfrm>
          <a:off x="837512" y="2722601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i="1" u="sng" kern="1200" dirty="0"/>
            <a:t>NB</a:t>
          </a:r>
          <a:r>
            <a:rPr lang="fr-FR" sz="1800" b="1" i="1" kern="1200" dirty="0"/>
            <a:t> : Pour les enfants, d’abord reprise de l’école PUIS du sport donc dispense de sport à prévoir</a:t>
          </a:r>
          <a:endParaRPr lang="en-US" sz="1800" kern="1200" dirty="0"/>
        </a:p>
      </dsp:txBody>
      <dsp:txXfrm>
        <a:off x="837512" y="2722601"/>
        <a:ext cx="9678087" cy="725119"/>
      </dsp:txXfrm>
    </dsp:sp>
    <dsp:sp modelId="{B1232BF2-D99A-43FC-B7D6-7AA0860198D6}">
      <dsp:nvSpPr>
        <dsp:cNvPr id="0" name=""/>
        <dsp:cNvSpPr/>
      </dsp:nvSpPr>
      <dsp:spPr>
        <a:xfrm>
          <a:off x="0" y="3629000"/>
          <a:ext cx="10515600" cy="725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74BCA-0336-4B0E-B61B-4B0B57889502}">
      <dsp:nvSpPr>
        <dsp:cNvPr id="0" name=""/>
        <dsp:cNvSpPr/>
      </dsp:nvSpPr>
      <dsp:spPr>
        <a:xfrm>
          <a:off x="219348" y="3792152"/>
          <a:ext cx="398815" cy="3988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35550-6BEE-49F2-A636-F5F47315D032}">
      <dsp:nvSpPr>
        <dsp:cNvPr id="0" name=""/>
        <dsp:cNvSpPr/>
      </dsp:nvSpPr>
      <dsp:spPr>
        <a:xfrm>
          <a:off x="837512" y="3629000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Et pour les adultes, un arrêt de travail peut être nécessaire parfois</a:t>
          </a:r>
          <a:endParaRPr lang="en-US" sz="1800" kern="1200" dirty="0"/>
        </a:p>
      </dsp:txBody>
      <dsp:txXfrm>
        <a:off x="837512" y="3629000"/>
        <a:ext cx="9678087" cy="725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24E09-313A-6742-864C-46D9765BEDD1}">
      <dsp:nvSpPr>
        <dsp:cNvPr id="0" name=""/>
        <dsp:cNvSpPr/>
      </dsp:nvSpPr>
      <dsp:spPr>
        <a:xfrm>
          <a:off x="0" y="849446"/>
          <a:ext cx="11402291" cy="5159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1</a:t>
          </a:r>
          <a:r>
            <a:rPr lang="fr-FR" sz="2100" kern="1200" baseline="30000" dirty="0"/>
            <a:t>ère</a:t>
          </a:r>
          <a:r>
            <a:rPr lang="fr-FR" sz="2100" kern="1200" dirty="0"/>
            <a:t> difficulté : Savoir reconnaitre la commotion à l’interrogatoire (véritable interrogatoire policier)</a:t>
          </a:r>
          <a:endParaRPr lang="en-US" sz="2100" kern="1200" dirty="0"/>
        </a:p>
      </dsp:txBody>
      <dsp:txXfrm>
        <a:off x="25188" y="874634"/>
        <a:ext cx="11351915" cy="465594"/>
      </dsp:txXfrm>
    </dsp:sp>
    <dsp:sp modelId="{54965F32-EC54-FD4F-9346-4097E5CDF622}">
      <dsp:nvSpPr>
        <dsp:cNvPr id="0" name=""/>
        <dsp:cNvSpPr/>
      </dsp:nvSpPr>
      <dsp:spPr>
        <a:xfrm>
          <a:off x="0" y="3473360"/>
          <a:ext cx="11402291" cy="51597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Eléments de prévention primaire : renforcement musculaire, casques, protèges dents...</a:t>
          </a:r>
        </a:p>
      </dsp:txBody>
      <dsp:txXfrm>
        <a:off x="25188" y="3498548"/>
        <a:ext cx="11351915" cy="465594"/>
      </dsp:txXfrm>
    </dsp:sp>
    <dsp:sp modelId="{C068BDE5-6791-E249-A95F-9761FD62324D}">
      <dsp:nvSpPr>
        <dsp:cNvPr id="0" name=""/>
        <dsp:cNvSpPr/>
      </dsp:nvSpPr>
      <dsp:spPr>
        <a:xfrm>
          <a:off x="0" y="1511443"/>
          <a:ext cx="11402291" cy="51597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Evaluer la sévérité de celle-ci au fil des consultations de réévaluation</a:t>
          </a:r>
          <a:endParaRPr lang="en-US" sz="2100" kern="1200" dirty="0"/>
        </a:p>
      </dsp:txBody>
      <dsp:txXfrm>
        <a:off x="25188" y="1536631"/>
        <a:ext cx="11351915" cy="465594"/>
      </dsp:txXfrm>
    </dsp:sp>
    <dsp:sp modelId="{C49BEB19-73B1-6442-8090-E9553CFA1FC9}">
      <dsp:nvSpPr>
        <dsp:cNvPr id="0" name=""/>
        <dsp:cNvSpPr/>
      </dsp:nvSpPr>
      <dsp:spPr>
        <a:xfrm>
          <a:off x="0" y="2098801"/>
          <a:ext cx="11402291" cy="51597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Plusieurs outils diagnostics et de suivi</a:t>
          </a:r>
          <a:endParaRPr lang="en-US" sz="2100" kern="1200" dirty="0"/>
        </a:p>
      </dsp:txBody>
      <dsp:txXfrm>
        <a:off x="25188" y="2123989"/>
        <a:ext cx="11351915" cy="465594"/>
      </dsp:txXfrm>
    </dsp:sp>
    <dsp:sp modelId="{E9ED720C-8794-054E-982B-746A594FECF8}">
      <dsp:nvSpPr>
        <dsp:cNvPr id="0" name=""/>
        <dsp:cNvSpPr/>
      </dsp:nvSpPr>
      <dsp:spPr>
        <a:xfrm>
          <a:off x="0" y="2798857"/>
          <a:ext cx="11402291" cy="51597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PEC : Repos relatif et reprise progressive par paliers &gt;&gt; prévention secondaire +++</a:t>
          </a:r>
          <a:endParaRPr lang="en-US" sz="2100" kern="1200" dirty="0"/>
        </a:p>
      </dsp:txBody>
      <dsp:txXfrm>
        <a:off x="25188" y="2824045"/>
        <a:ext cx="11351915" cy="465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56FD5-54DA-B844-B58D-BB93DB731FD9}" type="datetimeFigureOut">
              <a:rPr lang="fr-FR" smtClean="0"/>
              <a:t>23/03/2026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C97D1-77A8-B447-875C-0473927988F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611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parle du sportif mais bien entendu la PEC est la même quelque soit le contexte du traumatisme, qu’il s’agisse d’un accident sportif ou non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C97D1-77A8-B447-875C-0473927988F1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5795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C97D1-77A8-B447-875C-0473927988F1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95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C97D1-77A8-B447-875C-0473927988F1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57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36402C-41C0-1347-348D-17E2F2B6D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0125B5-1268-E01B-513C-C9B32C76E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D24F00-20B0-3D7F-1A41-1A1D20E6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87B0-8E36-1941-9C92-46C5A998F136}" type="datetimeFigureOut">
              <a:rPr lang="fr-FR" smtClean="0"/>
              <a:t>23/03/2026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4E7260-104A-F38C-E356-A0F1D77C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A8E4E6-B091-B0E7-4B24-B2137644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29E2-B9C0-434C-89CB-475E8CC35F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49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656325-49D2-3B09-DA72-37308E4B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1D121E-0015-E450-5A52-8864DE1F7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9861AA-463E-37AB-B747-82D84F3F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87B0-8E36-1941-9C92-46C5A998F136}" type="datetimeFigureOut">
              <a:rPr lang="fr-FR" smtClean="0"/>
              <a:t>23/03/2026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D0603D-FDAC-050A-8006-C3F7E6A1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B56672-9261-7099-E10C-40103390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29E2-B9C0-434C-89CB-475E8CC35F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07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53F1283-B93E-491D-3744-773DDAE5B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BB8840-D8FE-1FB2-1E0B-F318FA231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FDA4F8-64C5-E168-513A-7E363A87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87B0-8E36-1941-9C92-46C5A998F136}" type="datetimeFigureOut">
              <a:rPr lang="fr-FR" smtClean="0"/>
              <a:t>23/03/2026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97B09E-D388-7609-5843-3075ABC0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30FC5A-DC91-997F-B746-2BCA0159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29E2-B9C0-434C-89CB-475E8CC35F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48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DCAA7-9C55-7B53-5B13-EF5FA8A2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861AD3-E7A9-F1C7-0422-C29F08591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45A6D9-CC9A-BACE-5C68-3B077E1D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87B0-8E36-1941-9C92-46C5A998F136}" type="datetimeFigureOut">
              <a:rPr lang="fr-FR" smtClean="0"/>
              <a:t>23/03/2026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CAEAF7-2882-B9C1-CD66-9980F83D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055C17-4075-7F3B-9B3D-D7EC77B5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29E2-B9C0-434C-89CB-475E8CC35F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43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88158-CD12-D918-8708-91DE49731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63B29D-7C40-14D8-5F0F-13E4A2F5C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2DCAC4-D6F5-72C3-0FA2-581F734B1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87B0-8E36-1941-9C92-46C5A998F136}" type="datetimeFigureOut">
              <a:rPr lang="fr-FR" smtClean="0"/>
              <a:t>23/03/2026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A54B5C-4BBE-1A8A-BF84-67F7EBF4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4FA93B-D157-21EB-9A61-BAD6F980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29E2-B9C0-434C-89CB-475E8CC35F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84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A7D50-6C78-FF3A-F5E6-1C68AE74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29FBB2-AFA0-61D6-2A9A-4507AC8DF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1AD20A-F353-246A-93D3-AFED7338A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9F088D-4DF5-D6D1-3DBC-C8BA4D9F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87B0-8E36-1941-9C92-46C5A998F136}" type="datetimeFigureOut">
              <a:rPr lang="fr-FR" smtClean="0"/>
              <a:t>23/03/2026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B00A67-5C4D-762C-DFD3-4218FD78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AAB833-91D7-BEE0-413F-33080662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29E2-B9C0-434C-89CB-475E8CC35F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1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14DB66-8653-2764-AB6E-9126835B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0C39AF-99F4-C7CB-903C-D40AFF43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119165-1153-7AF3-9ABE-1CC5A3AB8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8C5309-D715-233F-8747-041B252A0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0BE85-6C8F-73B2-C357-756178022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52401ED-7930-2D8A-E297-9F24630C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87B0-8E36-1941-9C92-46C5A998F136}" type="datetimeFigureOut">
              <a:rPr lang="fr-FR" smtClean="0"/>
              <a:t>23/03/2026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2FACD7-7F49-297A-88DA-E6CD817D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913472B-7560-9DAA-EC9D-118CAB9C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29E2-B9C0-434C-89CB-475E8CC35F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73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6B082-13D0-A7B4-4634-0A68B16C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FAF8E9-3C1A-D75C-2659-6B5E88F7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87B0-8E36-1941-9C92-46C5A998F136}" type="datetimeFigureOut">
              <a:rPr lang="fr-FR" smtClean="0"/>
              <a:t>23/03/2026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D9AB63-F50C-FEB1-D378-65D06814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1804FE-5AD7-E31C-1E8B-DA0FED69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29E2-B9C0-434C-89CB-475E8CC35F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87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F81CBEC-1D51-D4C1-7E4D-6F355315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87B0-8E36-1941-9C92-46C5A998F136}" type="datetimeFigureOut">
              <a:rPr lang="fr-FR" smtClean="0"/>
              <a:t>23/03/2026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FC6810-51B5-7CC1-1632-57DC61F1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1FCF3C-E017-E0C7-CD2C-44D0BDE3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29E2-B9C0-434C-89CB-475E8CC35F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00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C68C4-4777-6F17-687E-8D40C951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CFA685-109E-DFD5-7395-792453A2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0726B5-3A70-08D2-A438-67C9ECA2A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6CD05F-D10D-6103-F9DF-3049D282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87B0-8E36-1941-9C92-46C5A998F136}" type="datetimeFigureOut">
              <a:rPr lang="fr-FR" smtClean="0"/>
              <a:t>23/03/2026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AA71F-7C4D-5ACC-E99E-82322B47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665182-74B5-A282-764F-3844A09B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29E2-B9C0-434C-89CB-475E8CC35F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163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9A7BB-6CD8-C9C5-D1D1-64AF4A03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E4DF438-D5F2-B5AD-2E0C-83C7C73DF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79A7F0-E871-70CA-8AA8-BAEB818C9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8DCE18-6A3D-1118-147E-77FF0C4B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87B0-8E36-1941-9C92-46C5A998F136}" type="datetimeFigureOut">
              <a:rPr lang="fr-FR" smtClean="0"/>
              <a:t>23/03/2026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BE864A-A250-9044-586E-E51B3626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3134B4-1E34-B969-1BF7-1CD04E5A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29E2-B9C0-434C-89CB-475E8CC35F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033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ADB5CE-6D5F-096F-52C2-47BD4E7B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513003-7C91-933A-E366-A0EE790F1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AC9B2C-117A-12A7-81D1-48E3BC3B4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3887B0-8E36-1941-9C92-46C5A998F136}" type="datetimeFigureOut">
              <a:rPr lang="fr-FR" smtClean="0"/>
              <a:t>23/03/2026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073792-0AFB-C359-0A74-99A3D64A2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12775D-B216-2F93-E6A2-31C51E53F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EB29E2-B9C0-434C-89CB-475E8CC35F0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724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2700" y="4597401"/>
            <a:ext cx="7137258" cy="599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7667" b="1" dirty="0">
                <a:solidFill>
                  <a:srgbClr val="FFC000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BIENVENUE</a:t>
            </a:r>
            <a:r>
              <a:rPr lang="en-US" sz="5334" b="1" dirty="0">
                <a:solidFill>
                  <a:srgbClr val="FFC000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 </a:t>
            </a:r>
            <a:r>
              <a:rPr lang="en-US" sz="7667" b="1" dirty="0">
                <a:solidFill>
                  <a:srgbClr val="FFC000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!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79400"/>
            <a:ext cx="4434976" cy="6273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1" y="274918"/>
            <a:ext cx="3048000" cy="17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9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B1F9C3-EA8D-19B1-C3B7-252A3992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PREVENTION </a:t>
            </a:r>
            <a:r>
              <a:rPr lang="en-US" sz="5400" b="1" u="sng" dirty="0">
                <a:solidFill>
                  <a:schemeClr val="bg1"/>
                </a:solidFill>
              </a:rPr>
              <a:t>SECONDAIRE</a:t>
            </a:r>
            <a:r>
              <a:rPr lang="en-US" sz="5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: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0787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83A44-C91C-C5EB-3FC7-4BBA5CEC7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1325563"/>
          </a:xfrm>
        </p:spPr>
        <p:txBody>
          <a:bodyPr/>
          <a:lstStyle/>
          <a:p>
            <a:r>
              <a:rPr lang="fr-FR" b="1" u="sng" dirty="0"/>
              <a:t>QUAND SORTIR LE SPORTIF DU TERRAIN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4B2F6C0-F5C0-ED2B-3722-84E18064A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73" y="1565564"/>
            <a:ext cx="11652854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0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497E2-52D1-9376-D129-C837D9AB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39" y="120282"/>
            <a:ext cx="6334879" cy="1055267"/>
          </a:xfrm>
        </p:spPr>
        <p:txBody>
          <a:bodyPr anchor="b">
            <a:normAutofit fontScale="90000"/>
          </a:bodyPr>
          <a:lstStyle/>
          <a:p>
            <a:r>
              <a:rPr lang="fr-FR" sz="3200" b="1" dirty="0"/>
              <a:t>Si pas d’indication à aller aux urgences, que dois-je faire du sportif?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6D0D4D-B15A-B5AC-50F2-1C2CF22B2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94" y="1420501"/>
            <a:ext cx="6608617" cy="4576983"/>
          </a:xfrm>
        </p:spPr>
        <p:txBody>
          <a:bodyPr anchor="t">
            <a:noAutofit/>
          </a:bodyPr>
          <a:lstStyle/>
          <a:p>
            <a:pPr algn="just"/>
            <a:r>
              <a:rPr lang="fr-FR" sz="2200" b="1" dirty="0">
                <a:solidFill>
                  <a:srgbClr val="FF0000"/>
                </a:solidFill>
              </a:rPr>
              <a:t>NE PAS LAISSER LE SPORTIF SEUL </a:t>
            </a:r>
            <a:r>
              <a:rPr lang="fr-FR" sz="2200" dirty="0"/>
              <a:t>: surveillance par un proche, par un coéquipier et si doute sur aggravation, le conduire aux urgences</a:t>
            </a:r>
          </a:p>
          <a:p>
            <a:pPr algn="just"/>
            <a:r>
              <a:rPr lang="fr-FR" sz="2200" b="1" dirty="0"/>
              <a:t>Repos</a:t>
            </a:r>
            <a:r>
              <a:rPr lang="fr-FR" sz="2200" dirty="0"/>
              <a:t> physique et intellectuel</a:t>
            </a:r>
          </a:p>
          <a:p>
            <a:pPr algn="just"/>
            <a:r>
              <a:rPr lang="fr-FR" sz="2200" b="1" dirty="0">
                <a:solidFill>
                  <a:srgbClr val="FF0000"/>
                </a:solidFill>
              </a:rPr>
              <a:t>Pas d’alcool</a:t>
            </a:r>
          </a:p>
          <a:p>
            <a:pPr algn="just"/>
            <a:r>
              <a:rPr lang="fr-FR" sz="2200" dirty="0"/>
              <a:t>Eviter les écrans et la conduite automobile (diminution du temps de réaction+++)</a:t>
            </a:r>
          </a:p>
          <a:p>
            <a:pPr algn="just"/>
            <a:r>
              <a:rPr lang="fr-FR" sz="2200" b="1" dirty="0">
                <a:solidFill>
                  <a:srgbClr val="FF0000"/>
                </a:solidFill>
              </a:rPr>
              <a:t>PAS </a:t>
            </a:r>
            <a:r>
              <a:rPr lang="fr-FR" sz="2200" dirty="0"/>
              <a:t>d’aspirine ni d’AINS pendant 48h</a:t>
            </a:r>
          </a:p>
          <a:p>
            <a:pPr algn="just"/>
            <a:r>
              <a:rPr lang="fr-FR" sz="2200" dirty="0"/>
              <a:t>Informer sur l’évolution prévisible des symptômes</a:t>
            </a:r>
          </a:p>
          <a:p>
            <a:pPr algn="just"/>
            <a:r>
              <a:rPr lang="fr-FR" sz="2200" b="1" dirty="0">
                <a:solidFill>
                  <a:srgbClr val="7030A0"/>
                </a:solidFill>
              </a:rPr>
              <a:t>Pas de reprise de l’activité physique avant consultation médicale spécialisée pour autoriser et expliquer le retour progressif au jeu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0F6073-C802-8E40-2F35-6D44536C2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238" y="750467"/>
            <a:ext cx="5047568" cy="524701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00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C94CC5-9DB8-0061-AD7D-8747BE55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672" y="304801"/>
            <a:ext cx="7583927" cy="6442362"/>
          </a:xfrm>
        </p:spPr>
        <p:txBody>
          <a:bodyPr anchor="t">
            <a:noAutofit/>
          </a:bodyPr>
          <a:lstStyle/>
          <a:p>
            <a:pPr algn="just"/>
            <a:r>
              <a:rPr lang="fr-FR" dirty="0"/>
              <a:t>Dès J0, il faut </a:t>
            </a:r>
            <a:r>
              <a:rPr lang="fr-FR" b="1" dirty="0"/>
              <a:t>expliquer au sportif quelles seront les conditions de la reprise de son sport avec contact : </a:t>
            </a:r>
          </a:p>
          <a:p>
            <a:pPr marL="0" indent="0" algn="just">
              <a:buNone/>
            </a:pPr>
            <a:endParaRPr lang="fr-FR" sz="800" dirty="0"/>
          </a:p>
          <a:p>
            <a:pPr lvl="1" algn="just"/>
            <a:r>
              <a:rPr lang="fr-FR" sz="2800" dirty="0"/>
              <a:t>Il devra être totalement </a:t>
            </a:r>
            <a:r>
              <a:rPr lang="fr-FR" sz="2800" b="1" dirty="0">
                <a:solidFill>
                  <a:srgbClr val="FF0000"/>
                </a:solidFill>
              </a:rPr>
              <a:t>asymptomatique</a:t>
            </a:r>
          </a:p>
          <a:p>
            <a:pPr lvl="1" algn="just"/>
            <a:r>
              <a:rPr lang="fr-FR" sz="2800" dirty="0"/>
              <a:t>La reprise devra être </a:t>
            </a:r>
            <a:r>
              <a:rPr lang="fr-FR" sz="2800" b="1" dirty="0">
                <a:solidFill>
                  <a:srgbClr val="FF0000"/>
                </a:solidFill>
              </a:rPr>
              <a:t>progressive </a:t>
            </a:r>
            <a:r>
              <a:rPr lang="fr-FR" sz="2800" dirty="0"/>
              <a:t>et ne devra pas entrainer de réapparition de symptômes</a:t>
            </a:r>
          </a:p>
          <a:p>
            <a:pPr lvl="1" algn="just"/>
            <a:r>
              <a:rPr lang="fr-FR" sz="2800" dirty="0"/>
              <a:t>Cette reprise du contact ne pourra se faire qu’après une </a:t>
            </a:r>
            <a:r>
              <a:rPr lang="fr-FR" sz="2800" b="1" dirty="0">
                <a:solidFill>
                  <a:srgbClr val="FF0000"/>
                </a:solidFill>
              </a:rPr>
              <a:t>visite médicale spécialisée </a:t>
            </a:r>
            <a:r>
              <a:rPr lang="fr-FR" sz="2800" dirty="0"/>
              <a:t>(surtout  s’il y a déjà eu 1 commotion dans les 12 mois)</a:t>
            </a:r>
          </a:p>
          <a:p>
            <a:pPr lvl="1" algn="just"/>
            <a:r>
              <a:rPr lang="fr-FR" sz="2800" dirty="0"/>
              <a:t>Devra respecter les délais fixés par la fédération concernée (avec possibilité de délais différents et plus longs si &lt;18ans)</a:t>
            </a:r>
          </a:p>
        </p:txBody>
      </p:sp>
      <p:pic>
        <p:nvPicPr>
          <p:cNvPr id="7" name="Graphic 6" descr="Soccer Player">
            <a:extLst>
              <a:ext uri="{FF2B5EF4-FFF2-40B4-BE49-F238E27FC236}">
                <a16:creationId xmlns:a16="http://schemas.microsoft.com/office/drawing/2014/main" id="{64E396D6-67CA-D01A-4A1F-71268BBC8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332" y="3062870"/>
            <a:ext cx="3194027" cy="319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2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8635CD-8EFC-C409-2447-B9AC08786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90470"/>
            <a:ext cx="8845573" cy="1481328"/>
          </a:xfrm>
        </p:spPr>
        <p:txBody>
          <a:bodyPr anchor="b">
            <a:normAutofit/>
          </a:bodyPr>
          <a:lstStyle/>
          <a:p>
            <a:r>
              <a:rPr lang="fr-FR" sz="4200" b="1" u="sng" dirty="0"/>
              <a:t>CONSULTATION POST-COMMOTION :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3C6F9B-81AE-7683-8C85-642DB13C9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84" y="2660904"/>
            <a:ext cx="7047575" cy="3975700"/>
          </a:xfrm>
        </p:spPr>
        <p:txBody>
          <a:bodyPr anchor="t">
            <a:normAutofit/>
          </a:bodyPr>
          <a:lstStyle/>
          <a:p>
            <a:pPr algn="just"/>
            <a:r>
              <a:rPr lang="fr-FR" sz="2400" b="1" u="sng" dirty="0"/>
              <a:t>OBJECTIFS :</a:t>
            </a:r>
          </a:p>
          <a:p>
            <a:pPr lvl="1" algn="just"/>
            <a:r>
              <a:rPr lang="fr-FR" dirty="0"/>
              <a:t>Confirmer le diagnostic : </a:t>
            </a:r>
            <a:r>
              <a:rPr lang="fr-FR" b="1" dirty="0">
                <a:solidFill>
                  <a:srgbClr val="FF0000"/>
                </a:solidFill>
              </a:rPr>
              <a:t>interrogatoire+++, </a:t>
            </a:r>
            <a:r>
              <a:rPr lang="fr-FR" dirty="0"/>
              <a:t>vidéos…</a:t>
            </a:r>
          </a:p>
          <a:p>
            <a:pPr lvl="1" algn="just"/>
            <a:r>
              <a:rPr lang="fr-FR" dirty="0"/>
              <a:t>S’assurer de l’absence de nécessité de réaliser un examen complémentaire (TDM, IRM…)</a:t>
            </a:r>
          </a:p>
          <a:p>
            <a:pPr lvl="1" algn="just"/>
            <a:r>
              <a:rPr lang="fr-FR" dirty="0"/>
              <a:t>Evaluer la sévérité de la commotion</a:t>
            </a:r>
          </a:p>
          <a:p>
            <a:pPr lvl="1" algn="just"/>
            <a:r>
              <a:rPr lang="fr-FR" dirty="0"/>
              <a:t>Encadrer la reprise du sport</a:t>
            </a:r>
          </a:p>
          <a:p>
            <a:pPr lvl="1" algn="just"/>
            <a:r>
              <a:rPr lang="fr-FR" sz="2800" b="1" dirty="0">
                <a:solidFill>
                  <a:srgbClr val="FF0000"/>
                </a:solidFill>
              </a:rPr>
              <a:t>Donner des conseils de préventions</a:t>
            </a:r>
          </a:p>
          <a:p>
            <a:pPr lvl="1" algn="just"/>
            <a:r>
              <a:rPr lang="fr-FR" dirty="0"/>
              <a:t>Répondre aux questions du patients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5CFFA-EFB1-3642-FCE8-2036D9978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359" y="2540092"/>
            <a:ext cx="4790856" cy="36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2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ED1DD5-54BA-EB7E-8CA7-504941B3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fr-FR" b="1" u="sng" dirty="0"/>
              <a:t>REPRISE DE L’ACTIVITE PHYSIQUE 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064678E-19E6-DE6F-9623-A818FF1DC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52194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144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C374DE0-D23E-1768-FE5A-816FB2092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95" y="321734"/>
            <a:ext cx="5032577" cy="29051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C2817A1-1B5D-1254-4A65-F42E2086D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19600"/>
            <a:ext cx="6050280" cy="10746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F4176B8-1280-3B0B-71BE-B3079073A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08034" y="1149927"/>
            <a:ext cx="5772730" cy="39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D55A0D9-0A09-7E15-8FD6-895CA9364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56" y="154349"/>
            <a:ext cx="4568699" cy="6549302"/>
          </a:xfrm>
          <a:prstGeom prst="rect">
            <a:avLst/>
          </a:prstGeom>
        </p:spPr>
      </p:pic>
      <p:pic>
        <p:nvPicPr>
          <p:cNvPr id="1026" name="Picture 2" descr="FFR : Tout comprendre sur le carton bleu">
            <a:extLst>
              <a:ext uri="{FF2B5EF4-FFF2-40B4-BE49-F238E27FC236}">
                <a16:creationId xmlns:a16="http://schemas.microsoft.com/office/drawing/2014/main" id="{28DF7AAA-58BB-1FCE-F8F0-4B46F3A3B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1743576"/>
            <a:ext cx="5291667" cy="337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118A2-D129-1430-5EE5-107D1829D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3068F4-B6C9-A4CE-693F-F630931B8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D38CC4-3CE6-62E5-47C8-9149AB78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212DC3-8905-2BD3-3192-C1CE90121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6FF53A-AEA7-2391-3DDA-958C16AD6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797FE-96D5-90B4-8501-A6BDE83C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PREVENTION PRIMAIRE :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1631BEC0-ADA1-951A-90F9-5F723796E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B0155F66-5306-4A7C-754A-77F4C15EA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EB476825-034D-3B4E-4165-032A74283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2808AB-4845-2451-1E42-FBE1BD6F7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F08447A-EE7E-82A6-FE6A-C69ACC06A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E03DCC96-2699-615F-EEED-357FBDD3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BF011B-A2BA-4E99-694F-38A6E9855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A7C0E1DF-C711-4BBE-C73E-AC85E58C9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19CDB7-6B2B-B68B-21DD-DBEB57B37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E52855A-81F7-90D8-95BE-D14CB43F4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51150E0-ECC8-1EF8-ABEF-23B92F4FE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D7C32F8-B13E-228D-12F8-A44A9EE71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29572DC-68FF-B240-68F1-D3E6E940C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E50E01F-2659-C879-6033-AF75B544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EB4FEE-1652-B632-3E74-44C72E1EC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BBD8C6F-B1AF-86F7-DA4B-2351F730A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FDBCC94-A24A-EEC6-0598-2EBB1BAED1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EAF01D9-CA29-AD24-F3BB-5FCF1DDEE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1FE1F07-D1BA-8455-7683-56F9E7EB2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0E44CF5-42B7-2DB7-FF3F-EFD5CA6F8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8D6E3F4-BBE5-B40C-8929-4EC195BB3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8C16229-167F-DBC7-D20B-D0DBFD7BE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E029637-2BC0-B41D-636D-6F1BBF680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09A098A-D8E1-2AFD-BAB7-B0E57D450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A0138AB-C82D-33B6-AA32-7B0A712E3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91AE14B-6F60-3A84-EF97-EF0065C0C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1A23B24-ED9C-BED3-042A-8E7A937EA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DDBD7EE-298F-C7E3-FE8A-6E181F358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698C899-6EEB-82E8-8870-29CC59AA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F4F44B4-C941-6297-A63C-FBFB59B8E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65A9FE5-C0AE-2A30-AA0D-6437AEBD4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6ED001B-57A7-1712-55FC-99626F391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0279838-EF15-9EA1-7C87-CA47286DA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D70B7F8-7CEB-02D6-495B-F0B9F0FFE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86F1A3D-B5C1-3E87-97A0-366F1284B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3A18DC8-B992-349A-83B0-267821307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EDCCC22-DC6F-68B9-F866-1C6C66CA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CF70CE0-5912-B253-9FE6-B89347A6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CDA348E-846E-1DE1-C463-3D9D1C5CD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E61C33E-AAB9-8A12-9360-0F73C05636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7DB5127-82C7-5E23-FE16-319725399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9DC39F9-B7A6-D81A-B6BF-D04BBAB0C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DC11F51-7D7E-9604-E7CA-71D8B9E05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274056C-6619-34DE-05AB-62616140D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3449C73-819A-C2CB-2109-9B2540225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08CFAFA-421E-5971-0FC4-3891C13C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8AAD9F2-3DEE-2F3A-F57F-D033B16BD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DD6834F-D573-A128-7007-428689B91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300128-7387-8A1C-A56F-747EDA8FD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C382213-4D3A-C352-6652-68184D351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B6E7C7C-7381-957D-7C29-0DB0ADDB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D3D7FE2-CF7C-6406-6207-61945E6B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E6B2656-43F5-69CF-E7A0-F8CF50DDA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D4C509E-A304-000C-9FCA-774B886B6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EF90C78-7B9B-E697-F14A-81FC3EF9C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1920706-473C-F928-91F9-F56475BEB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CD7D159-68A1-FE60-29FE-14E6D04935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3EB09A7-B28A-D214-65E9-879479FB5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32D5856-B23D-A81B-9B59-C40F61F0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EE5436A-A03B-6589-9501-B66C1515A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0131521-9EFD-11C4-498F-7CE2B5739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CEBAFA-3E38-96AD-6BF5-DB115B012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120B98C-A3E3-70D4-3B55-877F96604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07A3B03-764A-F37F-1EBB-426B4F119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7A2999D-2BF1-4748-DEBF-E4CB9EF59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E4116C1-95C9-AEA3-E194-D5DC4E095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2F89AAD-6A25-9AE8-F3D1-4C446CDA1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E909E70-0685-CD48-D4C1-A36D2CD8F9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557B89E-4233-0FD5-094E-9D84D54DC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94E7650-0402-115C-E455-0CF835A58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1890F20-1F7D-1061-9DC7-B11EC5C09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400F2B9-7891-F8A1-8662-7A9AF72E8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953E097-4046-441B-5AF2-1800FE333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A23AF72-809C-15A7-16DB-AEDE34A55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D5FDBE3-8D13-BC3F-4F49-E196B1EC0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4B8F3D2-3D93-2A51-2C51-B5308425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4527BDA-A45B-D7A5-DD2C-24B5A5C0D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CE4A22F-EAF8-9E0D-A660-D38232E93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26DC59F-0470-CF3E-009A-DDF5D5006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375A5BF-1119-0257-398D-6783D52A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FEDB549-C106-8A5C-EF1A-389CB56FE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8857129-3D88-C324-406F-88851E30E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B83B495-7685-F1F8-211C-3EEC36BDE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6F6500B-90AC-522C-2EBD-531366C67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24C390-892A-DA44-64CC-683F61DAA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AE98813-7997-6A34-89F6-47E7970CD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AAB2257-B044-B8E9-6E82-ED843E2BF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3EE4FD1-989C-20A7-8A9D-9AA25FD39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EB3B4BD-C54D-503F-FD4A-921AA5293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39ECB84-9841-2C82-6DBD-ECB885A80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D56311F-9973-355A-718F-DE14C1C27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51E3D1A-0FE2-7E70-714E-B38171D53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75B861C-034E-0DB2-3324-FE3D0E86A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A803BDD-6637-BDC7-6466-6924FD983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6AEE7A7-00CF-F308-9ED3-4CAD1215D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CBBC992-78FE-BFC6-6BC5-BA1DE045E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8BBF8B0-6526-46BF-ED37-81CF34F3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EBEC532-6C98-CCA5-70FD-EE912D829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6C66FFA-3C55-9111-7B39-868560F74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3996A95-4484-708A-22E3-4D02AD2F7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A33C566-A5C8-4800-7ABB-8709FE776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178E446-4B79-E5E0-C82A-4CC1EDD0F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40BD041-AD12-DAC5-6873-560ECE968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2C107CD-9AB3-D9AF-59A5-51547B6D5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FB3BBB5-6A6F-3BD2-DF21-4C35A97A0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CCB257C-7287-66E5-4E82-E00228353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11B9166-8190-24DA-DC10-FE81887F9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6CD0C4B-DED7-B5C6-7E73-1C517D833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9532B98-458D-140A-7919-E42E832F0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4CA11B9-E8A2-B4E3-6415-737C297A5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C7FD725-E5ED-1271-2E5C-2004CDBE3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E53B7C2-30BD-2B24-B853-34519347C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4880359-AFE3-7BDA-C41F-40A50DDD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D6A57B3-E790-B3D6-9DF2-EB854B66C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734E4AF-D9E5-DD63-EB48-0E14A364E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AEFCF16-0C1C-B89F-526C-F1EAA0348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9F03FC3-A316-9C69-BE1F-F900BE503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CEFBEA7-1145-8522-4469-CE20DCE0D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BEAC80C-5995-AA94-9E77-8A07252C6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E37A405-DCA1-54AF-6529-3AD18C9A3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3D447E0-60ED-6F42-F122-090EAAB2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193F52F-164A-007F-C43C-C229264FC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4BDFCD1-58AA-BDB8-47B8-251E11EF2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3871E21-D708-6062-F14C-589021A8B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5E9AEEF-B782-6199-1911-FD7EEBEC9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B8EDB5D-433F-22CC-84E5-31FACF7BE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5CB4574-E208-5A0C-83B4-8CB9C1CF7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0274CCD-1694-AA05-911F-66B2D7012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9CF3BAD-22D9-1C7A-C47C-1660BDDD1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6731FD9-1553-0A21-4329-A9CB71682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62DF765-6063-62D1-02D2-52AA160D6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1340681-5EF2-F2D8-3D81-B3EBD24FD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821333E-3624-04B1-6557-B93049F5D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886329B-28AC-A5CD-239C-4A63E0B4A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19D1193-A32E-901B-A902-AF91D9BA2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242C2E3-F761-778E-05C1-E71D373E2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D42799D-6F37-074B-AACA-30A696FFD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0989FC1-FC72-63CE-2CD4-358CCDCBC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53D0875-688C-A50E-901F-605F7FD5D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7E10118-67C8-D76F-12EA-DA3D0C02C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B39CB46-8F35-F885-5335-9F6CD8B65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5491FEC4-44E3-338A-F8B4-071049841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E9CFEB3-2CEE-F264-C3BA-42AFF0B4D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7FA9532-C533-2D32-3602-B0B1FA78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797C71C-5591-FAAD-3C22-0FB09AD62D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40E1E20-193F-A7CD-22C2-CB14DDBC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3B2D408-7741-6D43-F60C-EAF54C9A5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3BB33232-90EA-B9C8-2A16-4BEF3BCFC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F541033-6A78-00E9-D9A2-958FEDC17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780999D-1AC8-91F5-4F3D-D9A9E6F73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94CF680-37BA-4972-4CB4-BB275B5E0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1636DEE-A588-441B-974F-7E38FA0D3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7879A4B-271B-EDAE-AB8E-E09D58BD7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F834FA7-0ED5-B3D1-F659-F7163CAB0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C8E6EAA-C68D-2111-BEDB-AC77B3BCE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C72A983-2BAF-C350-9D22-893B92543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DB88A8E-512D-B4F6-C9C5-CAE89F0A7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73713E9-8FD9-CCAA-F39A-27A3BF1C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543DE09-6AC3-76E3-0366-B3E4DFD71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9736F7B-637B-F8C3-CF35-372E483E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8F6CA15-B476-1C4B-06D6-9D7870676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9B5DA82-180C-6352-8F92-9ECB53C7B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082AEDC-F184-116A-9F05-354D63C12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C6F9EBB2-C4F8-5460-E715-212B39D40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DF05F13-FFC2-B984-82DF-9159CDF3F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C799C9A-C315-87FA-3339-6CD582F0F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DD3660E0-2256-EC6F-5628-7A7746781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33D6AE5-6572-63C6-1E5A-ADC3E38F0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72A39B3-9778-1F1B-8D5E-31BFF99E1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C24AA90-5580-E335-8ADD-A61C1129B1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256CBC4-C3D9-F559-C502-9F4108655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4025EF4-FC4F-DBEC-324F-0977061555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96DC086E-BE8F-0237-0164-878CFD378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210DDB3-6583-873A-6A2A-501414DF3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6B969D7-58F0-D84D-C6BE-EF03E8A98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15447D-FC65-F9B4-3840-939D7FFDB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831B24D-051D-DC44-BA5C-397D286B6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0662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709CD8-CE19-ABA1-A393-A1CFB3EF2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2186400"/>
            <a:ext cx="10168128" cy="369502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Renforcement musculaire</a:t>
            </a:r>
            <a:r>
              <a:rPr lang="fr-FR" dirty="0"/>
              <a:t> au niveau : </a:t>
            </a:r>
          </a:p>
          <a:p>
            <a:pPr lvl="1"/>
            <a:r>
              <a:rPr lang="fr-FR" dirty="0"/>
              <a:t>Cervical et Chaine dorso-lombaire, </a:t>
            </a:r>
          </a:p>
          <a:p>
            <a:pPr lvl="1"/>
            <a:r>
              <a:rPr lang="fr-FR" dirty="0"/>
              <a:t>Partie haute du corps 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i="1" dirty="0"/>
              <a:t>&gt;&gt; Diminution de l’amplitude de déplacement de la tête en cas d’impact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855F37E-DA2C-358B-5364-B87E7040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RENFORCEMENT MUSCULAIRE : </a:t>
            </a:r>
          </a:p>
        </p:txBody>
      </p:sp>
      <p:pic>
        <p:nvPicPr>
          <p:cNvPr id="2052" name="Picture 4" descr="Un renforcement musculaire pour un corps harmonieux à l'aide d'un coach">
            <a:extLst>
              <a:ext uri="{FF2B5EF4-FFF2-40B4-BE49-F238E27FC236}">
                <a16:creationId xmlns:a16="http://schemas.microsoft.com/office/drawing/2014/main" id="{6F53C6A1-4C81-D7E9-C0D1-3DCF7FB9F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4731234"/>
            <a:ext cx="41402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2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Commotion cérébrale : conséquences et bons gestes">
            <a:extLst>
              <a:ext uri="{FF2B5EF4-FFF2-40B4-BE49-F238E27FC236}">
                <a16:creationId xmlns:a16="http://schemas.microsoft.com/office/drawing/2014/main" id="{89E99135-9A7D-BC4A-DCD2-77DEDF249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634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d'un cerveau blessé entouré de symboles sportifs (ballons, gant de boxe...) - notion de commotion cérébrale">
            <a:extLst>
              <a:ext uri="{FF2B5EF4-FFF2-40B4-BE49-F238E27FC236}">
                <a16:creationId xmlns:a16="http://schemas.microsoft.com/office/drawing/2014/main" id="{8E214DBA-66CA-D776-0DD7-285120697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7" r="-2" b="4224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7FE06E-F39D-3052-E496-470BEFF05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368" y="1397671"/>
            <a:ext cx="5339036" cy="2774088"/>
          </a:xfrm>
        </p:spPr>
        <p:txBody>
          <a:bodyPr>
            <a:normAutofit fontScale="90000"/>
          </a:bodyPr>
          <a:lstStyle/>
          <a:p>
            <a:r>
              <a:rPr lang="fr-FR" sz="5400" b="1" dirty="0"/>
              <a:t>PREVENTION DE LA COMMOTION CEREBRALE DU SPORTIF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7A3ACF-603E-E549-DFEF-2F3009604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687367"/>
            <a:ext cx="4917948" cy="133502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fr-FR" b="1" i="1" dirty="0"/>
              <a:t>Dr CALMELS Julie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fr-FR" i="1" dirty="0"/>
              <a:t>Centre Hospitalier de Rodez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fr-FR" i="1" dirty="0"/>
              <a:t>Médecine et Traumatologie du Sport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744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8DE4FC-466B-2740-F5DB-74887B313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E74EE2E-4057-1408-AA7E-0B4527752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C54535-2709-9AA9-3122-AAF6D7C1A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1C42F5-00C0-3A47-919F-D9B0474F2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41D44C-F4D6-EA24-B555-1CFE1DADA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AE2DB1-7576-1063-241D-118556162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Echauffement avec </a:t>
            </a:r>
            <a:r>
              <a:rPr lang="fr-FR" sz="2400" dirty="0"/>
              <a:t>: </a:t>
            </a:r>
          </a:p>
          <a:p>
            <a:pPr lvl="1"/>
            <a:r>
              <a:rPr lang="fr-FR" sz="2000" dirty="0"/>
              <a:t>Travail contre résistance du rachis cervical, tronc, MS</a:t>
            </a:r>
          </a:p>
          <a:p>
            <a:pPr lvl="1"/>
            <a:r>
              <a:rPr lang="fr-FR" sz="2000" dirty="0"/>
              <a:t>Travail de pliométrie et de proprioception</a:t>
            </a:r>
          </a:p>
          <a:p>
            <a:pPr lvl="1"/>
            <a:r>
              <a:rPr lang="fr-FR" sz="2000" dirty="0"/>
              <a:t>Contact+++</a:t>
            </a:r>
          </a:p>
          <a:p>
            <a:r>
              <a:rPr lang="fr-FR" sz="2400" dirty="0"/>
              <a:t>Revoir les techniques individuelles de contact </a:t>
            </a:r>
          </a:p>
          <a:p>
            <a:endParaRPr lang="fr-FR" sz="240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52F9682-330D-8D99-4516-B22FBC07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ECHAUFFEMENT : </a:t>
            </a:r>
          </a:p>
        </p:txBody>
      </p:sp>
      <p:pic>
        <p:nvPicPr>
          <p:cNvPr id="3074" name="Picture 2" descr="Les principes de l'échauffement">
            <a:extLst>
              <a:ext uri="{FF2B5EF4-FFF2-40B4-BE49-F238E27FC236}">
                <a16:creationId xmlns:a16="http://schemas.microsoft.com/office/drawing/2014/main" id="{48D7F8F3-EE03-1780-30FA-9C5890CA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30" y="2474817"/>
            <a:ext cx="37338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orld Rugby to introduce new guidelines to reduce contact training | Rugby  union | The Guardian">
            <a:extLst>
              <a:ext uri="{FF2B5EF4-FFF2-40B4-BE49-F238E27FC236}">
                <a16:creationId xmlns:a16="http://schemas.microsoft.com/office/drawing/2014/main" id="{7819FA53-39E0-EAB0-6B26-93B11A016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44" y="4646517"/>
            <a:ext cx="3045195" cy="182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08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FB2AC3-D217-9995-2889-B8B8DC9B6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B59CF7-FF17-8992-5DD1-9841D1DD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C2F4041-71A7-0A1F-1B72-435F26CD1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6EBBB0-34B8-719B-B661-CDC103D5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2B4DAE-539C-36E1-F684-DC4B2009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1E884B-C3BF-1656-1EFA-679AE1EDD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68" y="2203170"/>
            <a:ext cx="10168128" cy="3695020"/>
          </a:xfrm>
        </p:spPr>
        <p:txBody>
          <a:bodyPr>
            <a:normAutofit/>
          </a:bodyPr>
          <a:lstStyle/>
          <a:p>
            <a:r>
              <a:rPr lang="fr-FR" b="1" dirty="0"/>
              <a:t>Protège dent : </a:t>
            </a:r>
            <a:r>
              <a:rPr lang="fr-FR" dirty="0"/>
              <a:t>Actuellement connectés en rugby pro</a:t>
            </a:r>
          </a:p>
          <a:p>
            <a:r>
              <a:rPr lang="fr-FR" b="1" dirty="0"/>
              <a:t>Casques : </a:t>
            </a:r>
            <a:r>
              <a:rPr lang="fr-FR" dirty="0"/>
              <a:t>Effet d’amortissement bien établi </a:t>
            </a:r>
            <a:r>
              <a:rPr lang="fr-FR" b="1" dirty="0">
                <a:solidFill>
                  <a:srgbClr val="FF0000"/>
                </a:solidFill>
              </a:rPr>
              <a:t>MAIS attention Sd de levée d’inhibition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22E0E3C-3E19-D316-DDB8-70F0E92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PROTEGE DENT et CASQUE :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F45FEDE-9AC9-FC66-CBA6-B9966398F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917" y="3546086"/>
            <a:ext cx="5853883" cy="30687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BDDA230-05A3-3DBE-B119-98D8B36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945" y="3936142"/>
            <a:ext cx="2878028" cy="267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82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1042CE-AD84-BCD8-BB03-19210CF81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E388F68-984F-46B6-935A-D2C1E994A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06E096-8447-C7D0-F056-04B30D23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FE4D43-530A-0415-026A-F53F92D6E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690B5C-E643-7182-C292-7C52623DB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15CFDE-1060-DBA6-DAB9-A8A9AB27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68" y="2376805"/>
            <a:ext cx="10168128" cy="3695020"/>
          </a:xfrm>
        </p:spPr>
        <p:txBody>
          <a:bodyPr>
            <a:normAutofit lnSpcReduction="10000"/>
          </a:bodyPr>
          <a:lstStyle/>
          <a:p>
            <a:r>
              <a:rPr lang="fr-FR" sz="2400" b="1">
                <a:solidFill>
                  <a:srgbClr val="FF0000"/>
                </a:solidFill>
              </a:rPr>
              <a:t>Créatine</a:t>
            </a:r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dirty="0"/>
              <a:t>Curcumine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Acide gras, Oméga 3</a:t>
            </a:r>
          </a:p>
          <a:p>
            <a:pPr marL="0" indent="0">
              <a:buNone/>
            </a:pPr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i="1" u="sng" dirty="0"/>
              <a:t>Exemple protocole NUTERGIA : </a:t>
            </a:r>
          </a:p>
          <a:p>
            <a:pPr lvl="1"/>
            <a:r>
              <a:rPr lang="fr-FR" sz="2000" b="1" i="1" dirty="0">
                <a:solidFill>
                  <a:srgbClr val="7030A0"/>
                </a:solidFill>
              </a:rPr>
              <a:t>ERGYSPORT REGEN </a:t>
            </a:r>
          </a:p>
          <a:p>
            <a:pPr lvl="1"/>
            <a:r>
              <a:rPr lang="fr-FR" sz="2000" b="1" i="1" dirty="0">
                <a:solidFill>
                  <a:srgbClr val="7030A0"/>
                </a:solidFill>
              </a:rPr>
              <a:t>ERGY 3</a:t>
            </a:r>
          </a:p>
          <a:p>
            <a:pPr lvl="1"/>
            <a:r>
              <a:rPr lang="fr-FR" sz="2000" b="1" i="1" dirty="0">
                <a:solidFill>
                  <a:srgbClr val="7030A0"/>
                </a:solidFill>
              </a:rPr>
              <a:t>ERGYSPORT STIM Q10</a:t>
            </a:r>
          </a:p>
          <a:p>
            <a:pPr lvl="1"/>
            <a:endParaRPr lang="fr-FR" sz="2000" dirty="0"/>
          </a:p>
          <a:p>
            <a:pPr marL="457200" lvl="1" indent="0">
              <a:buNone/>
            </a:pPr>
            <a:r>
              <a:rPr lang="fr-FR" sz="2000" dirty="0"/>
              <a:t>&gt;&gt; </a:t>
            </a:r>
            <a:r>
              <a:rPr lang="fr-FR" sz="2000" b="1" dirty="0">
                <a:highlight>
                  <a:srgbClr val="FFFF00"/>
                </a:highlight>
              </a:rPr>
              <a:t>PREVENTION PRIMAIRE et SECONDAIRE</a:t>
            </a:r>
          </a:p>
          <a:p>
            <a:endParaRPr lang="fr-FR" sz="240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86FA3DB-90DC-9F09-4A45-AD87E11B7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FACTEURS NUTRITIONNELS : </a:t>
            </a:r>
          </a:p>
        </p:txBody>
      </p:sp>
      <p:pic>
        <p:nvPicPr>
          <p:cNvPr id="4100" name="Picture 4" descr="Image du produit : Nutergia Ergy 3 - 180 capsules">
            <a:extLst>
              <a:ext uri="{FF2B5EF4-FFF2-40B4-BE49-F238E27FC236}">
                <a16:creationId xmlns:a16="http://schemas.microsoft.com/office/drawing/2014/main" id="{FD229F6D-397B-8D1B-092C-B39160567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315" y="3766438"/>
            <a:ext cx="1201811" cy="159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RGYSPORT REGEN', la boisson de récupération complète">
            <a:extLst>
              <a:ext uri="{FF2B5EF4-FFF2-40B4-BE49-F238E27FC236}">
                <a16:creationId xmlns:a16="http://schemas.microsoft.com/office/drawing/2014/main" id="{E1666A8C-175C-B426-9558-D2D8AA4B7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73" y="3797590"/>
            <a:ext cx="1594402" cy="15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utergia Ergysport Stim Q10 Multivitamines 11 Vitamines 60 gélules | Atida  | Santédiscount">
            <a:extLst>
              <a:ext uri="{FF2B5EF4-FFF2-40B4-BE49-F238E27FC236}">
                <a16:creationId xmlns:a16="http://schemas.microsoft.com/office/drawing/2014/main" id="{BE241FD7-5465-4BC9-2394-160E24D77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91" y="3787145"/>
            <a:ext cx="1594402" cy="15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aboratoire Nutergia (@laboratoire.nutergia) • Facebook">
            <a:extLst>
              <a:ext uri="{FF2B5EF4-FFF2-40B4-BE49-F238E27FC236}">
                <a16:creationId xmlns:a16="http://schemas.microsoft.com/office/drawing/2014/main" id="{627B59FE-C304-0292-3FFF-884B67F7E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932" y="2248791"/>
            <a:ext cx="2357710" cy="86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66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0C3B83-4222-CFC6-C490-3B7F36F3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u="sng" dirty="0"/>
              <a:t>CONCLUSION : 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" name="Espace réservé du contenu 2">
            <a:extLst>
              <a:ext uri="{FF2B5EF4-FFF2-40B4-BE49-F238E27FC236}">
                <a16:creationId xmlns:a16="http://schemas.microsoft.com/office/drawing/2014/main" id="{E529EB7D-577E-4C40-7D59-5AB1E3E85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886420"/>
              </p:ext>
            </p:extLst>
          </p:nvPr>
        </p:nvGraphicFramePr>
        <p:xfrm>
          <a:off x="393330" y="1917556"/>
          <a:ext cx="11402291" cy="452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1152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s de Multisport – Téléchargement gratuit sur Freepik">
            <a:extLst>
              <a:ext uri="{FF2B5EF4-FFF2-40B4-BE49-F238E27FC236}">
                <a16:creationId xmlns:a16="http://schemas.microsoft.com/office/drawing/2014/main" id="{A2E89BFA-BD85-B732-5678-A2F0F58E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61" y="228935"/>
            <a:ext cx="9825925" cy="64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8 000+ Merci De Votre Attention Stock Illustrations, graphiques vectoriels  libre de droits et Clip Art - iStock | Thank you, Remerciement, Question">
            <a:extLst>
              <a:ext uri="{FF2B5EF4-FFF2-40B4-BE49-F238E27FC236}">
                <a16:creationId xmlns:a16="http://schemas.microsoft.com/office/drawing/2014/main" id="{C45978DB-70A3-B94E-3D4A-860B083D9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67" y="2344102"/>
            <a:ext cx="2405498" cy="185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2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469946-EB4A-DA51-1759-56909EA4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98EACD-B8B5-3AAC-6700-89CA84FDC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Mettre en œuvre une démarche de prévention et de santé et sécurité au  travail | Unep">
            <a:extLst>
              <a:ext uri="{FF2B5EF4-FFF2-40B4-BE49-F238E27FC236}">
                <a16:creationId xmlns:a16="http://schemas.microsoft.com/office/drawing/2014/main" id="{AB8B99CE-FFCA-2765-F6DA-79EF3A3F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39439"/>
            <a:ext cx="11353800" cy="63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5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6546AF-D6E3-B8B0-18FD-0E5DA84BA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r-FR" sz="4000" b="1" u="sng" dirty="0"/>
              <a:t>DEFINITION :</a:t>
            </a:r>
            <a:r>
              <a:rPr lang="fr-FR" sz="4000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1E9FB3-89A9-8D9C-6079-F3035E55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8" y="2338036"/>
            <a:ext cx="5856944" cy="4182892"/>
          </a:xfrm>
        </p:spPr>
        <p:txBody>
          <a:bodyPr anchor="ctr">
            <a:normAutofit/>
          </a:bodyPr>
          <a:lstStyle/>
          <a:p>
            <a:pPr algn="just"/>
            <a:r>
              <a:rPr lang="fr-FR" sz="2000" dirty="0"/>
              <a:t>Lésion traumatique du cerveau induite par des forces biomécaniques</a:t>
            </a:r>
          </a:p>
          <a:p>
            <a:pPr algn="just"/>
            <a:r>
              <a:rPr lang="fr-FR" sz="2000" dirty="0"/>
              <a:t>Résultant d’un </a:t>
            </a:r>
            <a:r>
              <a:rPr lang="fr-FR" sz="2000" b="1" dirty="0">
                <a:solidFill>
                  <a:srgbClr val="FF0000"/>
                </a:solidFill>
              </a:rPr>
              <a:t>choc DIRECT ou INDIRECT</a:t>
            </a:r>
          </a:p>
          <a:p>
            <a:pPr algn="just"/>
            <a:r>
              <a:rPr lang="fr-FR" sz="2000" dirty="0"/>
              <a:t>Suivi </a:t>
            </a:r>
            <a:r>
              <a:rPr lang="fr-FR" sz="2000" b="1" dirty="0">
                <a:solidFill>
                  <a:srgbClr val="FF0000"/>
                </a:solidFill>
              </a:rPr>
              <a:t>d’un ou plusieurs symptômes neurologiques transitoires </a:t>
            </a:r>
            <a:r>
              <a:rPr lang="fr-FR" sz="2000" dirty="0"/>
              <a:t>(parfois avec un intervalle libre pouvant aller jusqu’à plusieurs heures)</a:t>
            </a:r>
          </a:p>
          <a:p>
            <a:pPr algn="just"/>
            <a:r>
              <a:rPr lang="fr-FR" sz="2000" dirty="0"/>
              <a:t>Les symptômes résultent donc d’une </a:t>
            </a:r>
            <a:r>
              <a:rPr lang="fr-FR" sz="2000" b="1" dirty="0">
                <a:solidFill>
                  <a:srgbClr val="FF0000"/>
                </a:solidFill>
              </a:rPr>
              <a:t>dysfonction cérébrale ≠ </a:t>
            </a:r>
            <a:r>
              <a:rPr lang="fr-FR" sz="2000" dirty="0"/>
              <a:t>d’une lésion anatomique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813A7-09BE-4FF4-F75E-60BE7B0683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21" r="25123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7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C7F99F63-7DA2-A801-D961-6541FF97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77" y="1262317"/>
            <a:ext cx="3876165" cy="387616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9E9D64-A665-90C5-003E-38AF90480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19" y="994074"/>
            <a:ext cx="7705391" cy="4412649"/>
          </a:xfrm>
        </p:spPr>
        <p:txBody>
          <a:bodyPr anchor="t">
            <a:normAutofit/>
          </a:bodyPr>
          <a:lstStyle/>
          <a:p>
            <a:pPr algn="just"/>
            <a:r>
              <a:rPr lang="fr-FR" sz="2400" dirty="0"/>
              <a:t>Commotion pour des </a:t>
            </a:r>
            <a:r>
              <a:rPr lang="fr-FR" sz="2400" b="1" dirty="0"/>
              <a:t>seuils moyens de 93 à 103 G chez l’adulte et 60 G chez l’enfant</a:t>
            </a:r>
          </a:p>
          <a:p>
            <a:pPr marL="0" indent="0" algn="just">
              <a:buNone/>
            </a:pPr>
            <a:endParaRPr lang="fr-FR" sz="300" b="1" dirty="0"/>
          </a:p>
          <a:p>
            <a:pPr algn="just"/>
            <a:r>
              <a:rPr lang="fr-FR" sz="2400" b="1" dirty="0">
                <a:solidFill>
                  <a:srgbClr val="FF0000"/>
                </a:solidFill>
              </a:rPr>
              <a:t>PAS</a:t>
            </a:r>
            <a:r>
              <a:rPr lang="fr-FR" sz="2400" dirty="0">
                <a:solidFill>
                  <a:srgbClr val="FF0000"/>
                </a:solidFill>
              </a:rPr>
              <a:t> de  stricte corrélation entre la sévérité de l’impact et la survenue d’une commotion</a:t>
            </a:r>
          </a:p>
          <a:p>
            <a:pPr marL="0" indent="0" algn="just">
              <a:buNone/>
            </a:pPr>
            <a:endParaRPr lang="fr-FR" sz="300" dirty="0">
              <a:solidFill>
                <a:srgbClr val="FF0000"/>
              </a:solidFill>
            </a:endParaRPr>
          </a:p>
          <a:p>
            <a:pPr algn="just"/>
            <a:r>
              <a:rPr lang="fr-FR" sz="2400" u="sng" dirty="0"/>
              <a:t>En post-commotion</a:t>
            </a:r>
            <a:r>
              <a:rPr lang="fr-FR" sz="2400" dirty="0"/>
              <a:t> : </a:t>
            </a:r>
            <a:r>
              <a:rPr lang="fr-FR" sz="2400" b="1" dirty="0">
                <a:solidFill>
                  <a:srgbClr val="FF0000"/>
                </a:solidFill>
              </a:rPr>
              <a:t>période de vulnérabilité cérébrale </a:t>
            </a:r>
            <a:endParaRPr lang="fr-FR" sz="2000" b="1" dirty="0">
              <a:solidFill>
                <a:srgbClr val="FF0000"/>
              </a:solidFill>
            </a:endParaRPr>
          </a:p>
          <a:p>
            <a:pPr lvl="1" algn="just"/>
            <a:r>
              <a:rPr lang="fr-FR" dirty="0"/>
              <a:t>DONC </a:t>
            </a:r>
            <a:r>
              <a:rPr lang="fr-FR" b="1" dirty="0">
                <a:solidFill>
                  <a:srgbClr val="FF0000"/>
                </a:solidFill>
              </a:rPr>
              <a:t>nécessité+++ de respecter la phase de récupération </a:t>
            </a:r>
          </a:p>
          <a:p>
            <a:pPr lvl="1" algn="just"/>
            <a:r>
              <a:rPr lang="fr-FR" dirty="0"/>
              <a:t>Si bonne PEC, commotion = pathologie </a:t>
            </a:r>
            <a:r>
              <a:rPr lang="fr-FR" b="1" dirty="0">
                <a:solidFill>
                  <a:srgbClr val="FF0000"/>
                </a:solidFill>
              </a:rPr>
              <a:t>BENIGNE</a:t>
            </a:r>
          </a:p>
          <a:p>
            <a:pPr marL="457200" lvl="1" indent="0" algn="just"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3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2E9BE8-16B3-839E-3A7A-452A7F0A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627222" cy="1645920"/>
          </a:xfrm>
        </p:spPr>
        <p:txBody>
          <a:bodyPr>
            <a:normAutofit/>
          </a:bodyPr>
          <a:lstStyle/>
          <a:p>
            <a:r>
              <a:rPr lang="fr-FR" sz="3200" b="1" u="sng" dirty="0"/>
              <a:t>SIGNES CLINIQUES et DIAGNOSTIC 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CAAA2B-A41E-681C-82D2-DD86B6E08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290" y="808522"/>
            <a:ext cx="6581014" cy="1645920"/>
          </a:xfrm>
        </p:spPr>
        <p:txBody>
          <a:bodyPr anchor="ctr">
            <a:norm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TOUT impact crânien ou traumatisme indirect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			+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Troubles neurologiques  </a:t>
            </a:r>
            <a:r>
              <a:rPr lang="fr-FR" sz="2000" b="1" i="1" dirty="0">
                <a:solidFill>
                  <a:srgbClr val="FF0000"/>
                </a:solidFill>
              </a:rPr>
              <a:t> </a:t>
            </a:r>
            <a:r>
              <a:rPr lang="fr-FR" sz="1800" b="1" i="1" dirty="0"/>
              <a:t>(</a:t>
            </a:r>
            <a:r>
              <a:rPr lang="fr-FR" sz="1800" i="1" dirty="0"/>
              <a:t>KO présent dans moins de 10% des commotions ) </a:t>
            </a:r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53D950-3B85-B639-518C-2866B7F6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69" y="2767579"/>
            <a:ext cx="10521062" cy="38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7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33B48-ECEE-B6BD-418D-EA1EFD1A4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918" y="3709843"/>
            <a:ext cx="10938164" cy="19705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3200" dirty="0"/>
              <a:t>Si l’évènement traumatique est passé inaperçu, </a:t>
            </a:r>
            <a:r>
              <a:rPr lang="fr-FR" sz="3200" b="1" dirty="0">
                <a:solidFill>
                  <a:srgbClr val="FF0000"/>
                </a:solidFill>
              </a:rPr>
              <a:t>des symptômes neurologiques sur le terrain (ou plus tard), des céphalées ou un comportement inhabituel doivent faire suspecter une commotion.</a:t>
            </a:r>
          </a:p>
        </p:txBody>
      </p:sp>
      <p:pic>
        <p:nvPicPr>
          <p:cNvPr id="2050" name="Picture 2" descr="Attention - Images et vidéos libres de droits | Adobe Stock">
            <a:extLst>
              <a:ext uri="{FF2B5EF4-FFF2-40B4-BE49-F238E27FC236}">
                <a16:creationId xmlns:a16="http://schemas.microsoft.com/office/drawing/2014/main" id="{EB0FBF2A-6FBF-8403-14CB-613E9C4CC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81" y="566594"/>
            <a:ext cx="7363838" cy="224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92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16B357-8C3B-44D4-DCE0-D81C6C38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3" y="126786"/>
            <a:ext cx="7093527" cy="1120124"/>
          </a:xfrm>
        </p:spPr>
        <p:txBody>
          <a:bodyPr anchor="ctr">
            <a:normAutofit fontScale="90000"/>
          </a:bodyPr>
          <a:lstStyle/>
          <a:p>
            <a:r>
              <a:rPr lang="fr-FR" sz="4000" b="1" u="sng" dirty="0"/>
              <a:t>EVOLUTION : </a:t>
            </a:r>
            <a:br>
              <a:rPr lang="fr-FR" sz="4000" dirty="0"/>
            </a:br>
            <a:r>
              <a:rPr lang="fr-FR" sz="4000" i="1" dirty="0"/>
              <a:t>Risques à court terme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8871B8-F17D-CDB0-740F-CBD505F4C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27" y="1257796"/>
            <a:ext cx="8121820" cy="5358741"/>
          </a:xfrm>
        </p:spPr>
        <p:txBody>
          <a:bodyPr anchor="ctr">
            <a:norm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</a:rPr>
              <a:t>Diminution des performances </a:t>
            </a:r>
            <a:r>
              <a:rPr lang="fr-FR" sz="2400" dirty="0"/>
              <a:t>dans les jours qui suivent et </a:t>
            </a:r>
            <a:r>
              <a:rPr lang="fr-FR" sz="2400" b="1" dirty="0">
                <a:solidFill>
                  <a:srgbClr val="FF0000"/>
                </a:solidFill>
              </a:rPr>
              <a:t>risque de seconde blessure </a:t>
            </a:r>
            <a:r>
              <a:rPr lang="fr-FR" sz="2400" dirty="0"/>
              <a:t>: </a:t>
            </a:r>
            <a:r>
              <a:rPr lang="fr-FR" sz="2400" i="1" dirty="0"/>
              <a:t>nouvelle commotion ou blessure ligamentaire et musculo-tendineuse</a:t>
            </a:r>
          </a:p>
          <a:p>
            <a:pPr algn="just"/>
            <a:r>
              <a:rPr lang="fr-FR" sz="2400" b="1" dirty="0">
                <a:solidFill>
                  <a:srgbClr val="FF0000"/>
                </a:solidFill>
              </a:rPr>
              <a:t>Prolongation du syndrome commotionnel</a:t>
            </a:r>
          </a:p>
          <a:p>
            <a:pPr marL="0" indent="0" algn="just">
              <a:buNone/>
            </a:pPr>
            <a:r>
              <a:rPr lang="fr-FR" sz="2400" i="1" dirty="0"/>
              <a:t>&gt;&gt; Risque de </a:t>
            </a:r>
            <a:r>
              <a:rPr lang="fr-FR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syndrome commotionnel long : </a:t>
            </a:r>
          </a:p>
          <a:p>
            <a:pPr marL="0" indent="0" algn="just">
              <a:buNone/>
            </a:pPr>
            <a:r>
              <a:rPr lang="fr-FR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= &gt; 14j chez l’adulte et &gt;1 mois chez l’enfant</a:t>
            </a:r>
          </a:p>
          <a:p>
            <a:pPr algn="just"/>
            <a:r>
              <a:rPr lang="fr-FR" sz="2400" b="1" dirty="0">
                <a:solidFill>
                  <a:srgbClr val="FF0000"/>
                </a:solidFill>
              </a:rPr>
              <a:t>Syndrome de 2</a:t>
            </a:r>
            <a:r>
              <a:rPr lang="fr-FR" sz="2400" b="1" baseline="30000" dirty="0">
                <a:solidFill>
                  <a:srgbClr val="FF0000"/>
                </a:solidFill>
              </a:rPr>
              <a:t>e</a:t>
            </a:r>
            <a:r>
              <a:rPr lang="fr-FR" sz="2400" b="1" dirty="0">
                <a:solidFill>
                  <a:srgbClr val="FF0000"/>
                </a:solidFill>
              </a:rPr>
              <a:t> impact </a:t>
            </a:r>
            <a:r>
              <a:rPr lang="fr-FR" sz="2400" dirty="0"/>
              <a:t>: rare mais dramatique car mortalité élevée (50%) et morbidités sévères avec séquelles neuropsychologiques constantes (100%)</a:t>
            </a:r>
          </a:p>
          <a:p>
            <a:pPr marL="0" indent="0" algn="just">
              <a:buNone/>
            </a:pPr>
            <a:r>
              <a:rPr lang="fr-FR" sz="2400" b="1" i="1" dirty="0">
                <a:solidFill>
                  <a:schemeClr val="accent5">
                    <a:lumMod val="75000"/>
                  </a:schemeClr>
                </a:solidFill>
              </a:rPr>
              <a:t>&gt;&gt; </a:t>
            </a:r>
            <a:r>
              <a:rPr lang="fr-FR" sz="2400" b="1" i="1" u="sng" dirty="0">
                <a:solidFill>
                  <a:schemeClr val="accent5">
                    <a:lumMod val="75000"/>
                  </a:schemeClr>
                </a:solidFill>
              </a:rPr>
              <a:t>Prévention</a:t>
            </a:r>
            <a:r>
              <a:rPr lang="fr-FR" sz="2400" b="1" i="1" dirty="0">
                <a:solidFill>
                  <a:schemeClr val="accent5">
                    <a:lumMod val="75000"/>
                  </a:schemeClr>
                </a:solidFill>
              </a:rPr>
              <a:t> : Respecter le délai de récupération nécessaire et ce délai est allongé chez les plus jeunes</a:t>
            </a:r>
          </a:p>
        </p:txBody>
      </p:sp>
      <p:pic>
        <p:nvPicPr>
          <p:cNvPr id="1026" name="Picture 2" descr="Drôle Fatigué Jeune Mâle Caucasien Est Allongé Sur Un Canapé Avec Haltère  Dans Le Salon Intérieur Repos Après L'entraînement Photo stock - Image du  biceps, exercice: 240452088">
            <a:extLst>
              <a:ext uri="{FF2B5EF4-FFF2-40B4-BE49-F238E27FC236}">
                <a16:creationId xmlns:a16="http://schemas.microsoft.com/office/drawing/2014/main" id="{97E24283-BDE7-84CB-AA48-1FAE2B63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953" y="1115878"/>
            <a:ext cx="3242620" cy="215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ête de mort — Wikipédia">
            <a:extLst>
              <a:ext uri="{FF2B5EF4-FFF2-40B4-BE49-F238E27FC236}">
                <a16:creationId xmlns:a16="http://schemas.microsoft.com/office/drawing/2014/main" id="{19E86887-AC8B-267A-9ADA-0785AE8B0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217" y="3781639"/>
            <a:ext cx="2246091" cy="21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FE64E09-155C-153A-6AC7-6543A7FF9918}"/>
              </a:ext>
            </a:extLst>
          </p:cNvPr>
          <p:cNvSpPr txBox="1"/>
          <p:nvPr/>
        </p:nvSpPr>
        <p:spPr>
          <a:xfrm rot="19964264">
            <a:off x="1062580" y="2921168"/>
            <a:ext cx="10066842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8900" cap="rnd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sX0" fmla="*/ 0 w 10066842"/>
                      <a:gd name="csY0" fmla="*/ 0 h 1015663"/>
                      <a:gd name="csX1" fmla="*/ 10066842 w 10066842"/>
                      <a:gd name="csY1" fmla="*/ 0 h 1015663"/>
                      <a:gd name="csX2" fmla="*/ 10066842 w 10066842"/>
                      <a:gd name="csY2" fmla="*/ 1015663 h 1015663"/>
                      <a:gd name="csX3" fmla="*/ 0 w 10066842"/>
                      <a:gd name="csY3" fmla="*/ 1015663 h 1015663"/>
                      <a:gd name="csX4" fmla="*/ 0 w 10066842"/>
                      <a:gd name="csY4" fmla="*/ 0 h 101566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0066842" h="1015663" fill="none" extrusionOk="0">
                        <a:moveTo>
                          <a:pt x="0" y="0"/>
                        </a:moveTo>
                        <a:cubicBezTo>
                          <a:pt x="1630205" y="-49533"/>
                          <a:pt x="5895037" y="-14809"/>
                          <a:pt x="10066842" y="0"/>
                        </a:cubicBezTo>
                        <a:cubicBezTo>
                          <a:pt x="9981594" y="249582"/>
                          <a:pt x="10147649" y="889491"/>
                          <a:pt x="10066842" y="1015663"/>
                        </a:cubicBezTo>
                        <a:cubicBezTo>
                          <a:pt x="5481262" y="967432"/>
                          <a:pt x="4313114" y="1100118"/>
                          <a:pt x="0" y="1015663"/>
                        </a:cubicBezTo>
                        <a:cubicBezTo>
                          <a:pt x="46534" y="691205"/>
                          <a:pt x="35510" y="501986"/>
                          <a:pt x="0" y="0"/>
                        </a:cubicBezTo>
                        <a:close/>
                      </a:path>
                      <a:path w="10066842" h="1015663" stroke="0" extrusionOk="0">
                        <a:moveTo>
                          <a:pt x="0" y="0"/>
                        </a:moveTo>
                        <a:cubicBezTo>
                          <a:pt x="2669874" y="118645"/>
                          <a:pt x="6089835" y="116012"/>
                          <a:pt x="10066842" y="0"/>
                        </a:cubicBezTo>
                        <a:cubicBezTo>
                          <a:pt x="10035728" y="243736"/>
                          <a:pt x="10006612" y="806251"/>
                          <a:pt x="10066842" y="1015663"/>
                        </a:cubicBezTo>
                        <a:cubicBezTo>
                          <a:pt x="6464754" y="1150263"/>
                          <a:pt x="4612965" y="858467"/>
                          <a:pt x="0" y="1015663"/>
                        </a:cubicBezTo>
                        <a:cubicBezTo>
                          <a:pt x="-5118" y="569580"/>
                          <a:pt x="57277" y="1860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PREVENTION SECONDAIRE</a:t>
            </a:r>
          </a:p>
        </p:txBody>
      </p:sp>
    </p:spTree>
    <p:extLst>
      <p:ext uri="{BB962C8B-B14F-4D97-AF65-F5344CB8AC3E}">
        <p14:creationId xmlns:p14="http://schemas.microsoft.com/office/powerpoint/2010/main" val="177293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DA44CE-D537-543C-7B87-07D2CDF94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87" y="258343"/>
            <a:ext cx="5393361" cy="1325563"/>
          </a:xfrm>
        </p:spPr>
        <p:txBody>
          <a:bodyPr>
            <a:normAutofit/>
          </a:bodyPr>
          <a:lstStyle/>
          <a:p>
            <a:r>
              <a:rPr lang="fr-FR" b="1" u="sng" dirty="0"/>
              <a:t>EVOLUTION : </a:t>
            </a:r>
            <a:br>
              <a:rPr lang="fr-FR" dirty="0"/>
            </a:br>
            <a:r>
              <a:rPr lang="fr-FR" i="1" dirty="0"/>
              <a:t>Risques à long terme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41C084-021B-E9EC-AF6F-B0D15D7FE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61" y="1842249"/>
            <a:ext cx="6710766" cy="4351338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Encéphalopathie chronique traumatique = démence post traumatique</a:t>
            </a:r>
          </a:p>
          <a:p>
            <a:pPr marL="0" indent="0">
              <a:buNone/>
            </a:pPr>
            <a:r>
              <a:rPr lang="fr-FR" sz="2400" i="1" dirty="0"/>
              <a:t>&gt;&gt; Aucune possibilité de diagnostic du vivant de la personne</a:t>
            </a:r>
          </a:p>
          <a:p>
            <a:pPr marL="0" indent="0">
              <a:buNone/>
            </a:pPr>
            <a:endParaRPr lang="fr-FR" sz="2400" i="1" dirty="0"/>
          </a:p>
          <a:p>
            <a:pPr marL="0" indent="0" algn="just">
              <a:buNone/>
            </a:pPr>
            <a:r>
              <a:rPr lang="fr-FR" sz="2400" dirty="0"/>
              <a:t>DONC, commotion = blessure bénigne </a:t>
            </a:r>
            <a:r>
              <a:rPr lang="fr-FR" sz="2400" b="1" dirty="0"/>
              <a:t>SI et seulement SI </a:t>
            </a:r>
            <a:r>
              <a:rPr lang="fr-FR" sz="2400" dirty="0"/>
              <a:t>on observe le délai de récupération nécessaire avec délai d’autant plus long que le patient est jeune et qu’il s’agit d’une récidive en moins de 12 mois</a:t>
            </a:r>
          </a:p>
          <a:p>
            <a:pPr marL="0" indent="0"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1026" name="Picture 2" descr="Seul contre tous / Concussion - Affiche Originale De Cinéma - Format  120x160 cm - Un Film De Peter Landesman Avec Will Smith, Alec Baldwin,  Albert ...">
            <a:extLst>
              <a:ext uri="{FF2B5EF4-FFF2-40B4-BE49-F238E27FC236}">
                <a16:creationId xmlns:a16="http://schemas.microsoft.com/office/drawing/2014/main" id="{72373E75-024F-DC72-CCD7-2BE1CA9D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717675" y="681037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6C2ED2-0E7E-F4FC-5D60-FC8C1BF064F6}"/>
              </a:ext>
            </a:extLst>
          </p:cNvPr>
          <p:cNvSpPr txBox="1"/>
          <p:nvPr/>
        </p:nvSpPr>
        <p:spPr>
          <a:xfrm rot="19964264">
            <a:off x="1062579" y="2734324"/>
            <a:ext cx="1006684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88900" cap="rnd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sX0" fmla="*/ 0 w 10066842"/>
                      <a:gd name="csY0" fmla="*/ 0 h 1015663"/>
                      <a:gd name="csX1" fmla="*/ 10066842 w 10066842"/>
                      <a:gd name="csY1" fmla="*/ 0 h 1015663"/>
                      <a:gd name="csX2" fmla="*/ 10066842 w 10066842"/>
                      <a:gd name="csY2" fmla="*/ 1015663 h 1015663"/>
                      <a:gd name="csX3" fmla="*/ 0 w 10066842"/>
                      <a:gd name="csY3" fmla="*/ 1015663 h 1015663"/>
                      <a:gd name="csX4" fmla="*/ 0 w 10066842"/>
                      <a:gd name="csY4" fmla="*/ 0 h 101566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0066842" h="1015663" fill="none" extrusionOk="0">
                        <a:moveTo>
                          <a:pt x="0" y="0"/>
                        </a:moveTo>
                        <a:cubicBezTo>
                          <a:pt x="1630205" y="-49533"/>
                          <a:pt x="5895037" y="-14809"/>
                          <a:pt x="10066842" y="0"/>
                        </a:cubicBezTo>
                        <a:cubicBezTo>
                          <a:pt x="9981594" y="249582"/>
                          <a:pt x="10147649" y="889491"/>
                          <a:pt x="10066842" y="1015663"/>
                        </a:cubicBezTo>
                        <a:cubicBezTo>
                          <a:pt x="5481262" y="967432"/>
                          <a:pt x="4313114" y="1100118"/>
                          <a:pt x="0" y="1015663"/>
                        </a:cubicBezTo>
                        <a:cubicBezTo>
                          <a:pt x="46534" y="691205"/>
                          <a:pt x="35510" y="501986"/>
                          <a:pt x="0" y="0"/>
                        </a:cubicBezTo>
                        <a:close/>
                      </a:path>
                      <a:path w="10066842" h="1015663" stroke="0" extrusionOk="0">
                        <a:moveTo>
                          <a:pt x="0" y="0"/>
                        </a:moveTo>
                        <a:cubicBezTo>
                          <a:pt x="2669874" y="118645"/>
                          <a:pt x="6089835" y="116012"/>
                          <a:pt x="10066842" y="0"/>
                        </a:cubicBezTo>
                        <a:cubicBezTo>
                          <a:pt x="10035728" y="243736"/>
                          <a:pt x="10006612" y="806251"/>
                          <a:pt x="10066842" y="1015663"/>
                        </a:cubicBezTo>
                        <a:cubicBezTo>
                          <a:pt x="6464754" y="1150263"/>
                          <a:pt x="4612965" y="858467"/>
                          <a:pt x="0" y="1015663"/>
                        </a:cubicBezTo>
                        <a:cubicBezTo>
                          <a:pt x="-5118" y="569580"/>
                          <a:pt x="57277" y="1860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PREVENTION TERTIAIRE</a:t>
            </a:r>
          </a:p>
        </p:txBody>
      </p:sp>
    </p:spTree>
    <p:extLst>
      <p:ext uri="{BB962C8B-B14F-4D97-AF65-F5344CB8AC3E}">
        <p14:creationId xmlns:p14="http://schemas.microsoft.com/office/powerpoint/2010/main" val="147503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3935</TotalTime>
  <Words>872</Words>
  <Application>Microsoft Office PowerPoint</Application>
  <PresentationFormat>Grand écran</PresentationFormat>
  <Paragraphs>105</Paragraphs>
  <Slides>24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Avenir Next LT Pro</vt:lpstr>
      <vt:lpstr>Calibri</vt:lpstr>
      <vt:lpstr>Nunito Sans Bold</vt:lpstr>
      <vt:lpstr>Thème Office</vt:lpstr>
      <vt:lpstr>Présentation PowerPoint</vt:lpstr>
      <vt:lpstr>PREVENTION DE LA COMMOTION CEREBRALE DU SPORTIF</vt:lpstr>
      <vt:lpstr>Présentation PowerPoint</vt:lpstr>
      <vt:lpstr>DEFINITION : </vt:lpstr>
      <vt:lpstr>Présentation PowerPoint</vt:lpstr>
      <vt:lpstr>SIGNES CLINIQUES et DIAGNOSTIC :</vt:lpstr>
      <vt:lpstr>Présentation PowerPoint</vt:lpstr>
      <vt:lpstr>EVOLUTION :  Risques à court terme</vt:lpstr>
      <vt:lpstr>EVOLUTION :  Risques à long terme</vt:lpstr>
      <vt:lpstr>PREVENTION SECONDAIRE :</vt:lpstr>
      <vt:lpstr>QUAND SORTIR LE SPORTIF DU TERRAIN ?</vt:lpstr>
      <vt:lpstr>Si pas d’indication à aller aux urgences, que dois-je faire du sportif?</vt:lpstr>
      <vt:lpstr>Présentation PowerPoint</vt:lpstr>
      <vt:lpstr>CONSULTATION POST-COMMOTION :</vt:lpstr>
      <vt:lpstr>REPRISE DE L’ACTIVITE PHYSIQUE : </vt:lpstr>
      <vt:lpstr>Présentation PowerPoint</vt:lpstr>
      <vt:lpstr>Présentation PowerPoint</vt:lpstr>
      <vt:lpstr>PREVENTION PRIMAIRE :</vt:lpstr>
      <vt:lpstr>RENFORCEMENT MUSCULAIRE : </vt:lpstr>
      <vt:lpstr>ECHAUFFEMENT : </vt:lpstr>
      <vt:lpstr>PROTEGE DENT et CASQUE : </vt:lpstr>
      <vt:lpstr>FACTEURS NUTRITIONNELS : </vt:lpstr>
      <vt:lpstr>CONCLUSION :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calmels</dc:creator>
  <cp:lastModifiedBy>ESPEILHAC Clara</cp:lastModifiedBy>
  <cp:revision>120</cp:revision>
  <dcterms:created xsi:type="dcterms:W3CDTF">2025-04-13T19:16:30Z</dcterms:created>
  <dcterms:modified xsi:type="dcterms:W3CDTF">2026-03-23T12:25:35Z</dcterms:modified>
</cp:coreProperties>
</file>