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0" r:id="rId2"/>
    <p:sldId id="266" r:id="rId3"/>
    <p:sldId id="265" r:id="rId4"/>
    <p:sldId id="299" r:id="rId5"/>
    <p:sldId id="273" r:id="rId6"/>
    <p:sldId id="271" r:id="rId7"/>
    <p:sldId id="272" r:id="rId8"/>
    <p:sldId id="300" r:id="rId9"/>
    <p:sldId id="278" r:id="rId10"/>
    <p:sldId id="279" r:id="rId11"/>
    <p:sldId id="303" r:id="rId12"/>
    <p:sldId id="301" r:id="rId13"/>
    <p:sldId id="280" r:id="rId14"/>
    <p:sldId id="281" r:id="rId15"/>
    <p:sldId id="302" r:id="rId16"/>
    <p:sldId id="284" r:id="rId17"/>
    <p:sldId id="30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81058-817F-428E-8EB8-F1921C344912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DA0C8-6A09-4FD4-911F-F696AA3A5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2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Educateur / Entraîneur depuis 2011 (Druelle FC – début à 17 ans avec les U7-U9)</a:t>
            </a:r>
          </a:p>
          <a:p>
            <a:r>
              <a:rPr lang="fr-FR" dirty="0"/>
              <a:t>- Préparateur physique football féminin depuis 2015 (ASPCR – début avec R1F puis TFC puis RAF)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DA0C8-6A09-4FD4-911F-F696AA3A571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20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Bon fonctionnement cycle menstruel : si trop faible alors conséquences immédiates, aménorrhée / dysménorrhée / SPM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DA0C8-6A09-4FD4-911F-F696AA3A571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09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Chez les femmes pic de puberté à 12 ans : 2 ans d’avance sur les hommes, âge d’or du développement très jeune</a:t>
            </a:r>
          </a:p>
          <a:p>
            <a:pPr marL="171450" indent="-171450">
              <a:buFontTx/>
              <a:buChar char="-"/>
            </a:pPr>
            <a:r>
              <a:rPr lang="fr-FR" dirty="0"/>
              <a:t>Fin de la croissance plus tôt / blessures de croissance également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DA0C8-6A09-4FD4-911F-F696AA3A571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85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Expression « surfer sur le cycle »</a:t>
            </a:r>
          </a:p>
          <a:p>
            <a:pPr marL="171450" indent="-171450">
              <a:buFontTx/>
              <a:buChar char="-"/>
            </a:pPr>
            <a:r>
              <a:rPr lang="fr-FR" dirty="0"/>
              <a:t>Chaque phase amène son adaptation physiologique : difficulté de récup, laxité articulaire, forme ++, fatigue ++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DA0C8-6A09-4FD4-911F-F696AA3A571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401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Début de saison / En cours de saison</a:t>
            </a:r>
          </a:p>
          <a:p>
            <a:pPr marL="171450" indent="-171450">
              <a:buFontTx/>
              <a:buChar char="-"/>
            </a:pPr>
            <a:r>
              <a:rPr lang="fr-FR" dirty="0"/>
              <a:t>Individuel / collectif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DA0C8-6A09-4FD4-911F-F696AA3A571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Réaliser un état des lieux </a:t>
            </a:r>
            <a:r>
              <a:rPr lang="fr-FR" dirty="0">
                <a:sym typeface="Wingdings" panose="05000000000000000000" pitchFamily="2" charset="2"/>
              </a:rPr>
              <a:t> où nous sommes, là où nous voulons aller</a:t>
            </a:r>
          </a:p>
          <a:p>
            <a:r>
              <a:rPr lang="fr-FR" dirty="0">
                <a:sym typeface="Wingdings" panose="05000000000000000000" pitchFamily="2" charset="2"/>
              </a:rPr>
              <a:t>Détecter les profils à risque  travailler les déficits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DA0C8-6A09-4FD4-911F-F696AA3A571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865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Notion d’effet cumulé : petites actions répétées régulièrement impactent le cours de notre vie à long terme </a:t>
            </a:r>
            <a:r>
              <a:rPr lang="fr-FR" dirty="0">
                <a:sym typeface="Wingdings" panose="05000000000000000000" pitchFamily="2" charset="2"/>
              </a:rPr>
              <a:t> en chiffres : 10’ de prévention 6 fois semaine = 1h par semaine = 4h par mois = 50h par saison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DA0C8-6A09-4FD4-911F-F696AA3A571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145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Blessure sans contact souvent </a:t>
            </a:r>
            <a:r>
              <a:rPr lang="fr-FR" dirty="0" err="1"/>
              <a:t>multi-factorielle</a:t>
            </a:r>
            <a:r>
              <a:rPr lang="fr-FR" dirty="0"/>
              <a:t> : fatigue (mentale / physique) + cycle + surentrainement + prépa invisible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DA0C8-6A09-4FD4-911F-F696AA3A571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755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Temps d’absence divisé par 2 pour estimer temps RTT / RTT divisé par 2 pour RTP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DA0C8-6A09-4FD4-911F-F696AA3A571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52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6813FE-FDFE-B907-A361-4EC506F14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87098F-1B09-34A8-05B2-AA0A737F0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8F8DA9-5723-8799-1599-DF3A80A02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1EF-A919-4A11-980D-D1DFC26F0047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798758-0480-AA87-05EF-9E08BC3C6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40831A-D889-F90A-33B5-355FEAEF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77E-1EB1-4F8B-8E78-A5EDD216D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10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906F7F-4E00-15A8-7BEE-844425D5D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3DD9ADF-2356-5647-31FC-E2EA231DF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E27C36-F083-AEF7-83ED-C8E3962D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1EF-A919-4A11-980D-D1DFC26F0047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7BF2EB-244C-CD50-F828-E1FAF76E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6CA8E7-FD46-472C-A95B-3734D729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77E-1EB1-4F8B-8E78-A5EDD216D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36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CF3138B-01B7-03F0-8950-6B5E48B59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668168-67CE-FC89-A633-2AFBB5DE9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9C9666-8A2A-C9C3-F1BE-C06B2C1E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1EF-A919-4A11-980D-D1DFC26F0047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8A4907-46EB-DF21-660C-4E947BF0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FB401C-09E6-F85D-0975-0CBFE893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77E-1EB1-4F8B-8E78-A5EDD216D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DEFB05-634B-4179-3390-33F22A6B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59CF60-CE8F-E16F-5933-65BE44BCF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F392F5-C472-70C3-6CA8-486E6B870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1EF-A919-4A11-980D-D1DFC26F0047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097D2E-6A66-EA89-7D76-AC7C8E5E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CCEFD7-88C7-E8E9-F4FD-98E83FD8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77E-1EB1-4F8B-8E78-A5EDD216D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97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4091EC-7323-EBB6-6D96-346A9A9E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F5F043-6E13-B444-7AC1-3A660F118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65F5E1-AA16-60AB-C171-05F10B01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1EF-A919-4A11-980D-D1DFC26F0047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345585-072B-6FDC-65DA-E0129657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A87DBE-AEBF-9AB2-E99A-4DBD9077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77E-1EB1-4F8B-8E78-A5EDD216D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54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8FFD86-1D97-8047-4B73-B3B37049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9AAF61-1C35-75C9-ED4B-2A22A2993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2EDD01-5346-AAE6-2A2D-636A8347A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C9662A-A8DB-64A9-3D2B-2B2C4B33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1EF-A919-4A11-980D-D1DFC26F0047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4A465B-76D1-54C6-0072-6C158B9F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DEBA1D-76DE-8E26-0A22-123BAA57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77E-1EB1-4F8B-8E78-A5EDD216D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59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468DDF-3212-0E7C-AA05-08AB3B89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2358D6-41E3-EBAC-F22A-51F822737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97D6ED-39D3-E701-8772-AFDE0E2E4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8F369E3-E0B2-5C46-F308-0DA48E805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818A28-2F6C-2770-7B6B-A672F674C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31CC69-61EA-1B27-0302-DD8A0ABA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1EF-A919-4A11-980D-D1DFC26F0047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8F4CD72-E7B1-3222-5DC7-355C05E4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813B1A-36A1-6A06-DACB-9BDA57ED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77E-1EB1-4F8B-8E78-A5EDD216D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73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07893F-B387-7A3F-3756-65DC7B51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D1FD59-5136-6B08-FAD0-F3ED3F9A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1EF-A919-4A11-980D-D1DFC26F0047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0AEA6B-F892-0847-A9B5-C6E91BE2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2A928C-C1E6-DFCF-A665-FD2DECBE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77E-1EB1-4F8B-8E78-A5EDD216D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42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428272-B5B2-EA39-4642-1A1E71D9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1EF-A919-4A11-980D-D1DFC26F0047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89E6157-C3FE-C41C-C322-8A27D3771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5EF6BC-46BE-F63F-3194-3315BCA5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77E-1EB1-4F8B-8E78-A5EDD216D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98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35355B-A4C3-8F1F-BD23-0F3964391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6E6B1C-3D03-8298-DE00-DADF1B686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F1AFA2-9EA3-2741-C577-69FD605E8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C85677-67AC-D8F5-3609-44DB9A07C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1EF-A919-4A11-980D-D1DFC26F0047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FE950B-6284-8D74-59C0-1E864DB3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7D7AD3-1249-D05C-DB82-D84AD475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77E-1EB1-4F8B-8E78-A5EDD216D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41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B4778-2391-572D-6C09-06B7B404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94D7804-D1EF-F629-620B-9AE287051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56C6FA-F117-07C8-002D-E34A7F368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8531FE-41E8-D091-B2EA-1FDF4E56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1EF-A919-4A11-980D-D1DFC26F0047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B5BD51-C5B7-077B-7FC3-CC4CCB34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483B2F-676D-E208-C59F-AFC62F08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77E-1EB1-4F8B-8E78-A5EDD216D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70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A1A2E"/>
            </a:gs>
            <a:gs pos="100000">
              <a:srgbClr val="16213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C990365-4EB5-F314-6B24-D4B7AD80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036117-7919-8653-3FBB-B687392EE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41FE28-0311-AE13-EE24-B555EF301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44B1EF-A919-4A11-980D-D1DFC26F0047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22E2BD-866D-8436-2403-891C34666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FE4BC2-287F-E428-E6AF-938EE5A34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8D877E-1EB1-4F8B-8E78-A5EDD216D351}" type="slidenum">
              <a:rPr lang="fr-FR" smtClean="0"/>
              <a:t>‹N°›</a:t>
            </a:fld>
            <a:endParaRPr lang="fr-FR"/>
          </a:p>
        </p:txBody>
      </p:sp>
      <p:sp>
        <p:nvSpPr>
          <p:cNvPr id="1001" name="TopAccentBar"/>
          <p:cNvSpPr/>
          <p:nvPr userDrawn="1"/>
        </p:nvSpPr>
        <p:spPr>
          <a:xfrm>
            <a:off x="0" y="0"/>
            <a:ext cx="12192000" cy="109728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002" name="BottomGoldLine"/>
          <p:cNvSpPr/>
          <p:nvPr userDrawn="1"/>
        </p:nvSpPr>
        <p:spPr>
          <a:xfrm>
            <a:off x="0" y="6748272"/>
            <a:ext cx="12192000" cy="109728"/>
          </a:xfrm>
          <a:prstGeom prst="rect">
            <a:avLst/>
          </a:prstGeom>
          <a:solidFill>
            <a:srgbClr val="F5D547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003" name="CornerAccent"/>
          <p:cNvSpPr/>
          <p:nvPr userDrawn="1"/>
        </p:nvSpPr>
        <p:spPr>
          <a:xfrm>
            <a:off x="10363200" y="5486400"/>
            <a:ext cx="1828800" cy="1152000"/>
          </a:xfrm>
          <a:prstGeom prst="rtTriangle">
            <a:avLst/>
          </a:prstGeom>
          <a:solidFill>
            <a:srgbClr val="C8102E">
              <a:alpha val="25000"/>
            </a:srgbClr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004" name="TopLeftAccent"/>
          <p:cNvSpPr/>
          <p:nvPr userDrawn="1"/>
        </p:nvSpPr>
        <p:spPr>
          <a:xfrm flipH="1" flipV="1">
            <a:off x="0" y="109728"/>
            <a:ext cx="365760" cy="365760"/>
          </a:xfrm>
          <a:prstGeom prst="rtTriangle">
            <a:avLst/>
          </a:prstGeom>
          <a:solidFill>
            <a:srgbClr val="F5D547">
              <a:alpha val="12000"/>
            </a:srgbClr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83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E8E8E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E8E8E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E8E8E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E8E8E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E8E8E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E8E8E8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E8E8E8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E8E8E8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E8E8E8"/>
          </a:solidFill>
          <a:latin typeface="+mn-lt"/>
          <a:ea typeface="+mn-ea"/>
          <a:cs typeface="+mn-cs"/>
        </a:defRPr>
      </a:lvl9pPr>
    </p:bodyStyle>
    <p:otherStyle>
      <a:defPPr>
        <a:defRPr lang="fr-FR">
          <a:solidFill>
            <a:srgbClr val="E8E8E8"/>
          </a:solidFill>
        </a:defRPr>
      </a:defPPr>
      <a:lvl1pPr marL="0" algn="l" defTabSz="914400" rtl="0" eaLnBrk="1" latinLnBrk="0" hangingPunct="1">
        <a:defRPr sz="1800" kern="1200">
          <a:solidFill>
            <a:srgbClr val="E8E8E8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rgbClr val="E8E8E8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rgbClr val="E8E8E8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rgbClr val="E8E8E8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rgbClr val="E8E8E8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rgbClr val="E8E8E8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rgbClr val="E8E8E8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rgbClr val="E8E8E8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rgbClr val="E8E8E8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slide" Target="slide7.xml"/><Relationship Id="rId5" Type="http://schemas.openxmlformats.org/officeDocument/2006/relationships/slide" Target="slide5.xm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slide" Target="slide11.xml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10.png"/><Relationship Id="rId5" Type="http://schemas.openxmlformats.org/officeDocument/2006/relationships/image" Target="../media/image9.png"/><Relationship Id="rId10" Type="http://schemas.openxmlformats.org/officeDocument/2006/relationships/slide" Target="slide10.xml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8FE30-122F-AB07-00D4-BB47D8F880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Spécificité du sport féminin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E40130-750B-5534-0133-B3106D383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Prévention et suivi des blessures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F7884E-49FA-B079-646F-DB8F80211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" y="6026274"/>
            <a:ext cx="557132" cy="6934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EAC0236-8C97-51B6-1C95-FF4FFC605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14567"/>
          <a:stretch>
            <a:fillRect/>
          </a:stretch>
        </p:blipFill>
        <p:spPr>
          <a:xfrm>
            <a:off x="11242983" y="6026274"/>
            <a:ext cx="949017" cy="6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80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0E9C2-D54E-88E0-DEA0-B6506D2DF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E80953E-7F3B-3D0A-D647-158FB7043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" y="6026274"/>
            <a:ext cx="557132" cy="6934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7A0B719-9BC9-C59A-8343-2146B95CD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14567"/>
          <a:stretch>
            <a:fillRect/>
          </a:stretch>
        </p:blipFill>
        <p:spPr>
          <a:xfrm>
            <a:off x="11242983" y="6026274"/>
            <a:ext cx="949017" cy="69347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3C7236D-9665-BA29-6C73-CE37D57BD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12" y="104108"/>
            <a:ext cx="6096528" cy="34292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8FA978B-174F-E129-D6A2-B07D783F2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208" y="105592"/>
            <a:ext cx="6096528" cy="34292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F2E401A-C2DA-D177-7691-F7394D7AF5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56" y="3344883"/>
            <a:ext cx="6096528" cy="34292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3D99A6D-EF27-7019-3021-582376A4E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341915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409B5-7A49-105A-5407-157BE15A1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1921224-D770-557C-50B4-B9652D355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" y="6026274"/>
            <a:ext cx="557132" cy="6934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AF8EA6B-FA56-C5B7-5284-22BCE6F8C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14567"/>
          <a:stretch>
            <a:fillRect/>
          </a:stretch>
        </p:blipFill>
        <p:spPr>
          <a:xfrm>
            <a:off x="11242983" y="6026274"/>
            <a:ext cx="949017" cy="69347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848870A-C61D-E855-2209-33EB7D008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2" y="105590"/>
            <a:ext cx="12204012" cy="665018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18439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BCDE42C-4AC0-4405-83D7-A74583448ABE}"/>
              </a:ext>
            </a:extLst>
          </p:cNvPr>
          <p:cNvSpPr/>
          <p:nvPr/>
        </p:nvSpPr>
        <p:spPr>
          <a:xfrm>
            <a:off x="6273800" y="3189519"/>
            <a:ext cx="4889500" cy="2819400"/>
          </a:xfrm>
          <a:prstGeom prst="roundRect">
            <a:avLst/>
          </a:prstGeom>
          <a:solidFill>
            <a:srgbClr val="1A2744"/>
          </a:solidFill>
          <a:ln w="19050" cap="flat" cmpd="sng" algn="ctr">
            <a:solidFill>
              <a:srgbClr val="C83232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889D6B7-88FE-4100-A4B9-492A8E60E186}"/>
              </a:ext>
            </a:extLst>
          </p:cNvPr>
          <p:cNvSpPr/>
          <p:nvPr/>
        </p:nvSpPr>
        <p:spPr>
          <a:xfrm>
            <a:off x="1028700" y="3189519"/>
            <a:ext cx="4889500" cy="2819400"/>
          </a:xfrm>
          <a:prstGeom prst="roundRect">
            <a:avLst/>
          </a:prstGeom>
          <a:solidFill>
            <a:srgbClr val="1A2744"/>
          </a:solidFill>
          <a:ln w="19050" cap="flat" cmpd="sng" algn="ctr">
            <a:solidFill>
              <a:srgbClr val="C83232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143A8E-B0CC-81C7-8103-AF49FE63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de la charge d’entraînement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ACAAE3-A608-7694-D6F5-3B0D551A4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Intensité / volume</a:t>
            </a:r>
          </a:p>
          <a:p>
            <a:r>
              <a:rPr lang="fr-FR" dirty="0"/>
              <a:t>Périodisation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AD21C4-06F7-CBD5-697B-3E1BDA80C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" y="6026274"/>
            <a:ext cx="557132" cy="6934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C8D8AF0-DAFB-4192-5EC8-4E4B0A77E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14567"/>
          <a:stretch>
            <a:fillRect/>
          </a:stretch>
        </p:blipFill>
        <p:spPr>
          <a:xfrm>
            <a:off x="11242983" y="6026274"/>
            <a:ext cx="949017" cy="693477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Zoom de diapositive 6">
                <a:extLst>
                  <a:ext uri="{FF2B5EF4-FFF2-40B4-BE49-F238E27FC236}">
                    <a16:creationId xmlns:a16="http://schemas.microsoft.com/office/drawing/2014/main" id="{58414E6B-DF10-7120-34A4-DD7335E195A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3371311"/>
                  </p:ext>
                </p:extLst>
              </p:nvPr>
            </p:nvGraphicFramePr>
            <p:xfrm>
              <a:off x="1246414" y="3276604"/>
              <a:ext cx="4501243" cy="2534212"/>
            </p:xfrm>
            <a:graphic>
              <a:graphicData uri="http://schemas.microsoft.com/office/powerpoint/2016/slidezoom">
                <pslz:sldZm>
                  <pslz:sldZmObj sldId="280" cId="3371362803">
                    <pslz:zmPr id="{40F8A567-4796-4710-86B3-CCE18305DA04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01243" cy="253421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softEdge rad="63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Zoom de diapositive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58414E6B-DF10-7120-34A4-DD7335E195A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6414" y="3276604"/>
                <a:ext cx="4501243" cy="253421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softEdge rad="63500"/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Zoom de diapositive 8">
                <a:extLst>
                  <a:ext uri="{FF2B5EF4-FFF2-40B4-BE49-F238E27FC236}">
                    <a16:creationId xmlns:a16="http://schemas.microsoft.com/office/drawing/2014/main" id="{8CB72D9A-C95C-CBB3-ADEF-D7449AAFE58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2985702"/>
                  </p:ext>
                </p:extLst>
              </p:nvPr>
            </p:nvGraphicFramePr>
            <p:xfrm>
              <a:off x="6444343" y="3276604"/>
              <a:ext cx="4501243" cy="2534212"/>
            </p:xfrm>
            <a:graphic>
              <a:graphicData uri="http://schemas.microsoft.com/office/powerpoint/2016/slidezoom">
                <pslz:sldZm>
                  <pslz:sldZmObj sldId="281" cId="410043884">
                    <pslz:zmPr id="{73CCFADA-9B5D-41D2-9DD7-F72FA2F78312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01243" cy="253421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softEdge rad="63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Zoom de diapositive 8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8CB72D9A-C95C-CBB3-ADEF-D7449AAFE5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4343" y="3276604"/>
                <a:ext cx="4501243" cy="253421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softEdge rad="63500"/>
              </a:effectLst>
            </p:spPr>
          </p:pic>
        </mc:Fallback>
      </mc:AlternateContent>
      <p:cxnSp>
        <p:nvCxnSpPr>
          <p:cNvPr id="50" name="Divider"/>
          <p:cNvCxnSpPr/>
          <p:nvPr/>
        </p:nvCxnSpPr>
        <p:spPr>
          <a:xfrm>
            <a:off x="1104900" y="2968173"/>
            <a:ext cx="9982200" cy="0"/>
          </a:xfrm>
          <a:prstGeom prst="line">
            <a:avLst/>
          </a:prstGeom>
          <a:ln w="19050">
            <a:solidFill>
              <a:srgbClr val="C83232"/>
            </a:solidFill>
            <a:prstDash val="dash"/>
          </a:ln>
        </p:spPr>
      </p:cxnSp>
    </p:spTree>
    <p:extLst>
      <p:ext uri="{BB962C8B-B14F-4D97-AF65-F5344CB8AC3E}">
        <p14:creationId xmlns:p14="http://schemas.microsoft.com/office/powerpoint/2010/main" val="71292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DACC7-B3F5-31CD-151F-01A400E7D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F6926-D1E4-044A-51AB-1C2197F3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265"/>
            <a:ext cx="10515600" cy="1325563"/>
          </a:xfrm>
        </p:spPr>
        <p:txBody>
          <a:bodyPr/>
          <a:lstStyle/>
          <a:p>
            <a:r>
              <a:rPr lang="fr-FR" dirty="0"/>
              <a:t>Charge d’entraînement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9F910C1-F865-EBD8-04D9-082324C1F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" y="6026274"/>
            <a:ext cx="557132" cy="6934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3825D-359A-A40C-4927-7EF84DBDA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14567"/>
          <a:stretch>
            <a:fillRect/>
          </a:stretch>
        </p:blipFill>
        <p:spPr>
          <a:xfrm>
            <a:off x="11242983" y="6026274"/>
            <a:ext cx="949017" cy="693477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0B9B1135-1709-C3AB-5E9A-10ECD854A223}"/>
              </a:ext>
            </a:extLst>
          </p:cNvPr>
          <p:cNvGrpSpPr/>
          <p:nvPr/>
        </p:nvGrpSpPr>
        <p:grpSpPr>
          <a:xfrm>
            <a:off x="555716" y="1277403"/>
            <a:ext cx="11456811" cy="5442348"/>
            <a:chOff x="27513" y="69133"/>
            <a:chExt cx="12082442" cy="6054252"/>
          </a:xfrm>
        </p:grpSpPr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C1058D13-92F7-F219-B685-5532DC1B9E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300" y="808548"/>
              <a:ext cx="5222900" cy="524090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378284A8-B229-D34E-9225-B1F57BA5FC22}"/>
                </a:ext>
              </a:extLst>
            </p:cNvPr>
            <p:cNvCxnSpPr>
              <a:cxnSpLocks/>
            </p:cNvCxnSpPr>
            <p:nvPr/>
          </p:nvCxnSpPr>
          <p:spPr>
            <a:xfrm>
              <a:off x="5684200" y="808548"/>
              <a:ext cx="3761251" cy="28078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E69208F8-F162-ABE1-3837-0CF2269C81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45451" y="341987"/>
              <a:ext cx="1699946" cy="326777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4EC8EAD-6C7E-76A5-431C-7FE7075D6C9F}"/>
                </a:ext>
              </a:extLst>
            </p:cNvPr>
            <p:cNvSpPr txBox="1"/>
            <p:nvPr/>
          </p:nvSpPr>
          <p:spPr>
            <a:xfrm>
              <a:off x="197057" y="5318126"/>
              <a:ext cx="646111" cy="40862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J+1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525458E8-6530-F24B-0814-E52761D3EC8C}"/>
                </a:ext>
              </a:extLst>
            </p:cNvPr>
            <p:cNvSpPr txBox="1"/>
            <p:nvPr/>
          </p:nvSpPr>
          <p:spPr>
            <a:xfrm>
              <a:off x="27513" y="4703154"/>
              <a:ext cx="985201" cy="323493"/>
            </a:xfrm>
            <a:prstGeom prst="round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Repos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BC6F395F-035D-FD08-0A2E-72E5D78B6B01}"/>
                </a:ext>
              </a:extLst>
            </p:cNvPr>
            <p:cNvSpPr txBox="1"/>
            <p:nvPr/>
          </p:nvSpPr>
          <p:spPr>
            <a:xfrm>
              <a:off x="1833460" y="4549245"/>
              <a:ext cx="646111" cy="408623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J+2</a:t>
              </a:r>
            </a:p>
          </p:txBody>
        </p: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E855DAFB-95FE-15CE-38BF-7BD669A80465}"/>
                </a:ext>
              </a:extLst>
            </p:cNvPr>
            <p:cNvCxnSpPr>
              <a:cxnSpLocks/>
              <a:stCxn id="46" idx="2"/>
              <a:endCxn id="67" idx="1"/>
            </p:cNvCxnSpPr>
            <p:nvPr/>
          </p:nvCxnSpPr>
          <p:spPr>
            <a:xfrm>
              <a:off x="2156516" y="4957868"/>
              <a:ext cx="484583" cy="401691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0586ACAE-2396-CAB3-597B-BDF74A7A209E}"/>
                </a:ext>
              </a:extLst>
            </p:cNvPr>
            <p:cNvSpPr txBox="1"/>
            <p:nvPr/>
          </p:nvSpPr>
          <p:spPr>
            <a:xfrm>
              <a:off x="3035602" y="2384401"/>
              <a:ext cx="646111" cy="408623"/>
            </a:xfrm>
            <a:prstGeom prst="round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J-4</a:t>
              </a:r>
            </a:p>
          </p:txBody>
        </p: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3E192F07-7F72-1C3B-5072-ABAF0FCFA022}"/>
                </a:ext>
              </a:extLst>
            </p:cNvPr>
            <p:cNvCxnSpPr>
              <a:cxnSpLocks/>
              <a:stCxn id="48" idx="1"/>
              <a:endCxn id="68" idx="3"/>
            </p:cNvCxnSpPr>
            <p:nvPr/>
          </p:nvCxnSpPr>
          <p:spPr>
            <a:xfrm flipH="1">
              <a:off x="2627785" y="2588713"/>
              <a:ext cx="407817" cy="62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45F7FBB9-5EE0-25D9-7CE9-75334CBA4C2A}"/>
                </a:ext>
              </a:extLst>
            </p:cNvPr>
            <p:cNvSpPr/>
            <p:nvPr/>
          </p:nvSpPr>
          <p:spPr>
            <a:xfrm>
              <a:off x="2057732" y="4273724"/>
              <a:ext cx="212188" cy="18884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EC9EC834-A255-923C-575B-B31574027D72}"/>
                </a:ext>
              </a:extLst>
            </p:cNvPr>
            <p:cNvSpPr/>
            <p:nvPr/>
          </p:nvSpPr>
          <p:spPr>
            <a:xfrm>
              <a:off x="355206" y="5934542"/>
              <a:ext cx="212188" cy="18884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20EA7038-485E-D716-0550-64AB24803B38}"/>
                </a:ext>
              </a:extLst>
            </p:cNvPr>
            <p:cNvSpPr/>
            <p:nvPr/>
          </p:nvSpPr>
          <p:spPr>
            <a:xfrm>
              <a:off x="3795212" y="2521313"/>
              <a:ext cx="212188" cy="18884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61705930-8FEC-5ECD-CD13-7B319BBC8959}"/>
                </a:ext>
              </a:extLst>
            </p:cNvPr>
            <p:cNvSpPr txBox="1"/>
            <p:nvPr/>
          </p:nvSpPr>
          <p:spPr>
            <a:xfrm>
              <a:off x="5373845" y="268815"/>
              <a:ext cx="646111" cy="408623"/>
            </a:xfrm>
            <a:prstGeom prst="roundRect">
              <a:avLst/>
            </a:prstGeom>
            <a:solidFill>
              <a:schemeClr val="tx2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J-3</a:t>
              </a:r>
            </a:p>
          </p:txBody>
        </p:sp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1F6E4AB2-D424-A430-E97C-251C0CE659EB}"/>
                </a:ext>
              </a:extLst>
            </p:cNvPr>
            <p:cNvCxnSpPr>
              <a:cxnSpLocks/>
              <a:stCxn id="53" idx="3"/>
              <a:endCxn id="70" idx="1"/>
            </p:cNvCxnSpPr>
            <p:nvPr/>
          </p:nvCxnSpPr>
          <p:spPr>
            <a:xfrm>
              <a:off x="6019956" y="473127"/>
              <a:ext cx="634901" cy="260018"/>
            </a:xfrm>
            <a:prstGeom prst="straightConnector1">
              <a:avLst/>
            </a:prstGeom>
            <a:ln w="28575">
              <a:solidFill>
                <a:schemeClr val="tx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224153F9-D205-E8D7-0871-2E2ABB6F6BE5}"/>
                </a:ext>
              </a:extLst>
            </p:cNvPr>
            <p:cNvSpPr/>
            <p:nvPr/>
          </p:nvSpPr>
          <p:spPr>
            <a:xfrm>
              <a:off x="5585511" y="714126"/>
              <a:ext cx="212188" cy="188843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01ECA978-57D7-DE73-1E0A-2B2919FFBC4D}"/>
                </a:ext>
              </a:extLst>
            </p:cNvPr>
            <p:cNvSpPr txBox="1"/>
            <p:nvPr/>
          </p:nvSpPr>
          <p:spPr>
            <a:xfrm>
              <a:off x="6714889" y="2163715"/>
              <a:ext cx="646111" cy="40862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J-2</a:t>
              </a:r>
            </a:p>
          </p:txBody>
        </p: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id="{E43310D4-EC18-9AE9-758A-4A5BFF671076}"/>
                </a:ext>
              </a:extLst>
            </p:cNvPr>
            <p:cNvCxnSpPr>
              <a:cxnSpLocks/>
              <a:stCxn id="57" idx="2"/>
              <a:endCxn id="72" idx="0"/>
            </p:cNvCxnSpPr>
            <p:nvPr/>
          </p:nvCxnSpPr>
          <p:spPr>
            <a:xfrm>
              <a:off x="7037945" y="2572338"/>
              <a:ext cx="4941" cy="423219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ADE66E6B-2DCE-AABD-6254-0A7680E9B36E}"/>
                </a:ext>
              </a:extLst>
            </p:cNvPr>
            <p:cNvSpPr/>
            <p:nvPr/>
          </p:nvSpPr>
          <p:spPr>
            <a:xfrm>
              <a:off x="7361000" y="2023539"/>
              <a:ext cx="212188" cy="18884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01C089DC-DB23-921B-8673-0CACA560E49D}"/>
                </a:ext>
              </a:extLst>
            </p:cNvPr>
            <p:cNvSpPr/>
            <p:nvPr/>
          </p:nvSpPr>
          <p:spPr>
            <a:xfrm>
              <a:off x="9331952" y="3515336"/>
              <a:ext cx="212188" cy="18884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671EAD27-F866-5DC0-0C3F-6642634AFC45}"/>
                </a:ext>
              </a:extLst>
            </p:cNvPr>
            <p:cNvSpPr txBox="1"/>
            <p:nvPr/>
          </p:nvSpPr>
          <p:spPr>
            <a:xfrm>
              <a:off x="9122395" y="3798441"/>
              <a:ext cx="646111" cy="40862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J-1</a:t>
              </a:r>
            </a:p>
          </p:txBody>
        </p: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717421B6-CBC9-306A-9F60-64C30FF078BE}"/>
                </a:ext>
              </a:extLst>
            </p:cNvPr>
            <p:cNvCxnSpPr>
              <a:cxnSpLocks/>
              <a:stCxn id="61" idx="2"/>
              <a:endCxn id="73" idx="0"/>
            </p:cNvCxnSpPr>
            <p:nvPr/>
          </p:nvCxnSpPr>
          <p:spPr>
            <a:xfrm flipH="1">
              <a:off x="9445450" y="4207064"/>
              <a:ext cx="1" cy="590638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94773092-9C61-1C03-5A3D-80B3A3CA038D}"/>
                </a:ext>
              </a:extLst>
            </p:cNvPr>
            <p:cNvSpPr/>
            <p:nvPr/>
          </p:nvSpPr>
          <p:spPr>
            <a:xfrm>
              <a:off x="11091134" y="168486"/>
              <a:ext cx="212188" cy="18884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333B0E92-2CD0-C93E-5738-61F2FAADB3FC}"/>
                </a:ext>
              </a:extLst>
            </p:cNvPr>
            <p:cNvSpPr txBox="1"/>
            <p:nvPr/>
          </p:nvSpPr>
          <p:spPr>
            <a:xfrm>
              <a:off x="11145397" y="808548"/>
              <a:ext cx="435245" cy="40862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J</a:t>
              </a:r>
            </a:p>
          </p:txBody>
        </p:sp>
        <p:cxnSp>
          <p:nvCxnSpPr>
            <p:cNvPr id="65" name="Connecteur droit avec flèche 64">
              <a:extLst>
                <a:ext uri="{FF2B5EF4-FFF2-40B4-BE49-F238E27FC236}">
                  <a16:creationId xmlns:a16="http://schemas.microsoft.com/office/drawing/2014/main" id="{C5E4D34A-B647-2DDA-8332-EE85350B241A}"/>
                </a:ext>
              </a:extLst>
            </p:cNvPr>
            <p:cNvCxnSpPr>
              <a:cxnSpLocks/>
              <a:stCxn id="64" idx="2"/>
              <a:endCxn id="66" idx="0"/>
            </p:cNvCxnSpPr>
            <p:nvPr/>
          </p:nvCxnSpPr>
          <p:spPr>
            <a:xfrm flipH="1">
              <a:off x="11358499" y="1217171"/>
              <a:ext cx="4521" cy="273049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D560E03F-9605-6ABE-26D4-4EBD68C4522B}"/>
                </a:ext>
              </a:extLst>
            </p:cNvPr>
            <p:cNvSpPr txBox="1"/>
            <p:nvPr/>
          </p:nvSpPr>
          <p:spPr>
            <a:xfrm>
              <a:off x="10607043" y="1490220"/>
              <a:ext cx="1502912" cy="71508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MATCH (90’)</a:t>
              </a:r>
            </a:p>
            <a:p>
              <a:pPr algn="ctr" defTabSz="457200"/>
              <a:r>
                <a:rPr kumimoji="0" lang="fr-FR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RPE estimé = 8/10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A594BA47-7389-89A4-619D-B06CBEC4B392}"/>
                </a:ext>
              </a:extLst>
            </p:cNvPr>
            <p:cNvSpPr txBox="1"/>
            <p:nvPr/>
          </p:nvSpPr>
          <p:spPr>
            <a:xfrm>
              <a:off x="2641099" y="4695547"/>
              <a:ext cx="3535017" cy="1328023"/>
            </a:xfrm>
            <a:prstGeom prst="roundRect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RECUP ACTIVE (60’)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Proprioception/Mobilité / Prévention (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Adduc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-Mollet-Cheville) (15’) + Récupération Active (Capacité Aérobie Carré) et 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Technico-Tactique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(45’)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RPE estimé = 4/10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48C8E0B9-45CC-5E83-1D09-D95DECD254FB}"/>
                </a:ext>
              </a:extLst>
            </p:cNvPr>
            <p:cNvSpPr txBox="1"/>
            <p:nvPr/>
          </p:nvSpPr>
          <p:spPr>
            <a:xfrm>
              <a:off x="197057" y="1721017"/>
              <a:ext cx="2430728" cy="1736646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NEUROMUSULAIRE – PUISSANCE (70-75’)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Prévention (I-J /Quadri) (15’) + Jeu sous pression (15’) / Jeu réduit / Duels (Espaces Neuro-Puissance – 40’)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RPE estimé = 6/10</a:t>
              </a:r>
            </a:p>
          </p:txBody>
        </p:sp>
        <p:cxnSp>
          <p:nvCxnSpPr>
            <p:cNvPr id="69" name="Connecteur droit avec flèche 68">
              <a:extLst>
                <a:ext uri="{FF2B5EF4-FFF2-40B4-BE49-F238E27FC236}">
                  <a16:creationId xmlns:a16="http://schemas.microsoft.com/office/drawing/2014/main" id="{769C4C10-E6CB-8614-3AB6-3D6AA35D023E}"/>
                </a:ext>
              </a:extLst>
            </p:cNvPr>
            <p:cNvCxnSpPr>
              <a:cxnSpLocks/>
              <a:stCxn id="44" idx="0"/>
              <a:endCxn id="45" idx="2"/>
            </p:cNvCxnSpPr>
            <p:nvPr/>
          </p:nvCxnSpPr>
          <p:spPr>
            <a:xfrm flipV="1">
              <a:off x="520113" y="5026647"/>
              <a:ext cx="1" cy="291479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F29656F0-A551-397E-5A10-908D10499F94}"/>
                </a:ext>
              </a:extLst>
            </p:cNvPr>
            <p:cNvSpPr txBox="1"/>
            <p:nvPr/>
          </p:nvSpPr>
          <p:spPr>
            <a:xfrm>
              <a:off x="6654857" y="69133"/>
              <a:ext cx="3024684" cy="13280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9050">
              <a:solidFill>
                <a:schemeClr val="tx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SEANCE  TERRAIN VITESSE (80-90’)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Activation technique + athlétique (20’) + Situation + Jeu/Match (Espaces Vitesse/Puissance)(50’) + PMA (6-10’)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RPE estimé = 7/10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9F627071-DB2F-D95B-C014-D155526E1388}"/>
                </a:ext>
              </a:extLst>
            </p:cNvPr>
            <p:cNvSpPr txBox="1"/>
            <p:nvPr/>
          </p:nvSpPr>
          <p:spPr>
            <a:xfrm>
              <a:off x="6019956" y="2995557"/>
              <a:ext cx="2045860" cy="153233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REGENERATION - COMPENSATION 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Technico-Tactique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/ Séance Spécifique</a:t>
              </a:r>
              <a:r>
                <a:rPr lang="fr-FR" sz="1200" dirty="0">
                  <a:solidFill>
                    <a:schemeClr val="tx1"/>
                  </a:solidFill>
                  <a:latin typeface="Century Gothic" panose="020B0502020202020204"/>
                </a:rPr>
                <a:t> / individuelle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peu énergivore (60’)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RPE estimé = 3/10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0A064AE0-68A4-8E0B-DCFA-40FF21B813B2}"/>
                </a:ext>
              </a:extLst>
            </p:cNvPr>
            <p:cNvSpPr txBox="1"/>
            <p:nvPr/>
          </p:nvSpPr>
          <p:spPr>
            <a:xfrm>
              <a:off x="7662547" y="4797702"/>
              <a:ext cx="3565805" cy="1123712"/>
            </a:xfrm>
            <a:prstGeom prst="roundRect">
              <a:avLst/>
            </a:prstGeom>
            <a:solidFill>
              <a:schemeClr val="tx2"/>
            </a:solidFill>
            <a:ln w="1905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VEILLE DE MATCH (45’)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Educatif de Course/Vivacité (15’) + Jeu Petit Espaces (neuromusculaire – 15’) + CPA ou 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Technico-Tactique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(15’)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RPE estimé = 3/10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1362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00EE2-00D8-5EE9-2D65-6129E2156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936A7E7-7D1B-E7D2-7E0F-492995A66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0" y="435428"/>
            <a:ext cx="12188600" cy="523907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3B1F60C-69BF-7B77-7BC0-223C93DBD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" y="6026274"/>
            <a:ext cx="557132" cy="6934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01363E-2677-6116-3E66-AFE4CD899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14567"/>
          <a:stretch>
            <a:fillRect/>
          </a:stretch>
        </p:blipFill>
        <p:spPr>
          <a:xfrm>
            <a:off x="11242983" y="6026274"/>
            <a:ext cx="949017" cy="6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16EE1-3456-CB66-D36E-1256ED4EF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692A395-B76B-46DD-9EB0-084A857519DE}"/>
              </a:ext>
            </a:extLst>
          </p:cNvPr>
          <p:cNvSpPr/>
          <p:nvPr/>
        </p:nvSpPr>
        <p:spPr>
          <a:xfrm>
            <a:off x="6273799" y="1828800"/>
            <a:ext cx="5575300" cy="3200400"/>
          </a:xfrm>
          <a:prstGeom prst="roundRect">
            <a:avLst/>
          </a:prstGeom>
          <a:solidFill>
            <a:srgbClr val="1A2744"/>
          </a:solidFill>
          <a:ln w="19050" cap="flat" cmpd="sng" algn="ctr">
            <a:solidFill>
              <a:srgbClr val="C83232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390B1B2-0921-6198-2604-6938B9583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" y="6026274"/>
            <a:ext cx="557132" cy="6934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0F89465-4619-4E54-EC36-21D685364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14567"/>
          <a:stretch>
            <a:fillRect/>
          </a:stretch>
        </p:blipFill>
        <p:spPr>
          <a:xfrm>
            <a:off x="11242983" y="6026274"/>
            <a:ext cx="949017" cy="693477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7C0ADDE-4AFB-F881-DE65-38BB6ECE7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300"/>
            <a:ext cx="5334000" cy="952500"/>
          </a:xfrm>
        </p:spPr>
        <p:txBody>
          <a:bodyPr>
            <a:normAutofit fontScale="90000"/>
          </a:bodyPr>
          <a:lstStyle/>
          <a:p>
            <a:r>
              <a:rPr lang="fr-FR" dirty="0"/>
              <a:t>Retour de blessure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89E0B8-D545-ECD8-7AFC-81B68EA3F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9200" cy="4351338"/>
          </a:xfrm>
        </p:spPr>
        <p:txBody>
          <a:bodyPr/>
          <a:lstStyle/>
          <a:p>
            <a:r>
              <a:rPr lang="fr-FR" dirty="0"/>
              <a:t>Return To Train (RTT) et Return to Play (RTP)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Limiter le risque de rechute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Evolution prévention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Zoom de diapositive 5">
                <a:extLst>
                  <a:ext uri="{FF2B5EF4-FFF2-40B4-BE49-F238E27FC236}">
                    <a16:creationId xmlns:a16="http://schemas.microsoft.com/office/drawing/2014/main" id="{9D1D6CF7-9ECD-A729-1F02-AF4D690E6D5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60406572"/>
                  </p:ext>
                </p:extLst>
              </p:nvPr>
            </p:nvGraphicFramePr>
            <p:xfrm>
              <a:off x="6484439" y="1991219"/>
              <a:ext cx="5116103" cy="2875562"/>
            </p:xfrm>
            <a:graphic>
              <a:graphicData uri="http://schemas.microsoft.com/office/powerpoint/2016/slidezoom">
                <pslz:sldZm>
                  <pslz:sldZmObj sldId="284" cId="3019480441">
                    <pslz:zmPr id="{7370B876-4B2A-4A62-9206-AAB73C719225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116103" cy="287556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softEdge rad="63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Zoom de diapositive 5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9D1D6CF7-9ECD-A729-1F02-AF4D690E6D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84439" y="1991219"/>
                <a:ext cx="5116103" cy="287556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softEdge rad="63500"/>
              </a:effectLst>
            </p:spPr>
          </p:pic>
        </mc:Fallback>
      </mc:AlternateContent>
      <p:cxnSp>
        <p:nvCxnSpPr>
          <p:cNvPr id="50" name="Divider"/>
          <p:cNvCxnSpPr/>
          <p:nvPr/>
        </p:nvCxnSpPr>
        <p:spPr>
          <a:xfrm>
            <a:off x="6070600" y="1524000"/>
            <a:ext cx="0" cy="4318000"/>
          </a:xfrm>
          <a:prstGeom prst="line">
            <a:avLst/>
          </a:prstGeom>
          <a:ln w="19050">
            <a:solidFill>
              <a:srgbClr val="C83232"/>
            </a:solidFill>
            <a:prstDash val="dash"/>
          </a:ln>
        </p:spPr>
      </p:cxnSp>
    </p:spTree>
    <p:extLst>
      <p:ext uri="{BB962C8B-B14F-4D97-AF65-F5344CB8AC3E}">
        <p14:creationId xmlns:p14="http://schemas.microsoft.com/office/powerpoint/2010/main" val="2909738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1AC9C-3345-4EA3-021D-DBDEA7861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0758D13-1CE7-62D1-CD48-FD0021422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" y="6026274"/>
            <a:ext cx="557132" cy="6934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0421873-3526-73F8-D994-EB9FE3A68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14567"/>
          <a:stretch>
            <a:fillRect/>
          </a:stretch>
        </p:blipFill>
        <p:spPr>
          <a:xfrm>
            <a:off x="11242983" y="6026274"/>
            <a:ext cx="949017" cy="693477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A330DE2-EDD4-1369-06B7-4499DA3CF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0563" y="116477"/>
            <a:ext cx="10370874" cy="609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80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CAD37-6936-06AB-DAB2-3A99464D7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6E04B6-3B9D-95FB-BF7B-24688B5A8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fr-FR" dirty="0"/>
              <a:t>Merci de votre attention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1C0683-05BA-4A0D-DF21-543AFBE0F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" y="6026274"/>
            <a:ext cx="557132" cy="6934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87E3D8-11BC-9EB4-5955-BF4706B21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14567"/>
          <a:stretch>
            <a:fillRect/>
          </a:stretch>
        </p:blipFill>
        <p:spPr>
          <a:xfrm>
            <a:off x="11242983" y="6026274"/>
            <a:ext cx="949017" cy="6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6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AC8269-8E54-370F-16FB-876BBC2EE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1FC2D6-8C1B-1D7E-F756-6344BD026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87000" cy="4351338"/>
          </a:xfrm>
        </p:spPr>
        <p:txBody>
          <a:bodyPr/>
          <a:lstStyle/>
          <a:p>
            <a:r>
              <a:rPr lang="fr-FR" dirty="0"/>
              <a:t>Diplômes</a:t>
            </a:r>
          </a:p>
          <a:p>
            <a:pPr lvl="1"/>
            <a:r>
              <a:rPr lang="fr-FR" dirty="0"/>
              <a:t>Master Staps – Entraînement et optimisation de la performance</a:t>
            </a:r>
          </a:p>
          <a:p>
            <a:pPr lvl="1"/>
            <a:r>
              <a:rPr lang="fr-FR" dirty="0"/>
              <a:t>BEF – UEFA A</a:t>
            </a:r>
          </a:p>
          <a:p>
            <a:endParaRPr lang="fr-FR" dirty="0"/>
          </a:p>
          <a:p>
            <a:r>
              <a:rPr lang="fr-FR" dirty="0"/>
              <a:t>Expériences :</a:t>
            </a:r>
          </a:p>
          <a:p>
            <a:pPr lvl="1"/>
            <a:r>
              <a:rPr lang="fr-FR" dirty="0"/>
              <a:t>Educateur / Entraîneur</a:t>
            </a:r>
          </a:p>
          <a:p>
            <a:pPr lvl="1"/>
            <a:r>
              <a:rPr lang="fr-FR" dirty="0"/>
              <a:t>Préparateur physique football féminin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586E03-55B4-7CD3-8384-81A898B3A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" y="6026274"/>
            <a:ext cx="557132" cy="6934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69B90D4-C4F3-12D9-FA62-13A51E49D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14567"/>
          <a:stretch>
            <a:fillRect/>
          </a:stretch>
        </p:blipFill>
        <p:spPr>
          <a:xfrm>
            <a:off x="11242983" y="6026274"/>
            <a:ext cx="949017" cy="6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8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7E2900-0803-AD14-0A57-7CE4A37E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7B011B-8B43-27FB-1704-358D96893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Spécificité de l’athlète féminine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Prévention des blessures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Gestion de la charge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380C6D-999F-EA4D-509C-707A73569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" y="6026274"/>
            <a:ext cx="557132" cy="6934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31DB94F-540E-6187-9057-6C9FC5C10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14567"/>
          <a:stretch>
            <a:fillRect/>
          </a:stretch>
        </p:blipFill>
        <p:spPr>
          <a:xfrm>
            <a:off x="11242983" y="6026274"/>
            <a:ext cx="949017" cy="6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5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0BD167B-26FE-4382-A5C1-16D33C956112}"/>
              </a:ext>
            </a:extLst>
          </p:cNvPr>
          <p:cNvSpPr/>
          <p:nvPr/>
        </p:nvSpPr>
        <p:spPr>
          <a:xfrm>
            <a:off x="7023100" y="4968965"/>
            <a:ext cx="2946400" cy="1727200"/>
          </a:xfrm>
          <a:prstGeom prst="roundRect">
            <a:avLst/>
          </a:prstGeom>
          <a:solidFill>
            <a:srgbClr val="1A2744"/>
          </a:solidFill>
          <a:ln w="19050" cap="flat" cmpd="sng" algn="ctr">
            <a:solidFill>
              <a:srgbClr val="C83232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A581BC-FAF2-45A6-8AEE-784CD707DEDD}"/>
              </a:ext>
            </a:extLst>
          </p:cNvPr>
          <p:cNvSpPr/>
          <p:nvPr/>
        </p:nvSpPr>
        <p:spPr>
          <a:xfrm>
            <a:off x="7023100" y="3121726"/>
            <a:ext cx="2946400" cy="1727200"/>
          </a:xfrm>
          <a:prstGeom prst="roundRect">
            <a:avLst/>
          </a:prstGeom>
          <a:solidFill>
            <a:srgbClr val="1A2744"/>
          </a:solidFill>
          <a:ln w="19050" cap="flat" cmpd="sng" algn="ctr">
            <a:solidFill>
              <a:srgbClr val="C83232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3683F25-7C01-4CD3-AF0B-8309DC4A246C}"/>
              </a:ext>
            </a:extLst>
          </p:cNvPr>
          <p:cNvSpPr/>
          <p:nvPr/>
        </p:nvSpPr>
        <p:spPr>
          <a:xfrm>
            <a:off x="7023100" y="1340276"/>
            <a:ext cx="2959100" cy="1661411"/>
          </a:xfrm>
          <a:prstGeom prst="roundRect">
            <a:avLst/>
          </a:prstGeom>
          <a:solidFill>
            <a:srgbClr val="1A2744"/>
          </a:solidFill>
          <a:ln w="19050" cap="flat" cmpd="sng" algn="ctr">
            <a:solidFill>
              <a:srgbClr val="C83232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FFCBF5-C4C0-4EE3-80D1-3C3D60AE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Spécificité de l’athlète féminine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80D20B-44A0-9E45-8B69-F0AEDDB88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b="1" dirty="0">
                <a:solidFill>
                  <a:srgbClr val="C83232"/>
                </a:solidFill>
              </a:rPr>
              <a:t>01  </a:t>
            </a:r>
            <a:r>
              <a:rPr lang="fr-FR" sz="1600" b="1" dirty="0"/>
              <a:t>Différences homme / femme</a:t>
            </a:r>
          </a:p>
          <a:p>
            <a:pPr marL="0" indent="0">
              <a:buNone/>
            </a:pPr>
            <a:endParaRPr lang="fr-FR" sz="1600" b="1" dirty="0"/>
          </a:p>
          <a:p>
            <a:pPr marL="0" indent="0">
              <a:buNone/>
            </a:pPr>
            <a:r>
              <a:rPr lang="fr-FR" sz="2000" b="1" dirty="0">
                <a:solidFill>
                  <a:srgbClr val="C83232"/>
                </a:solidFill>
              </a:rPr>
              <a:t>02  </a:t>
            </a:r>
            <a:r>
              <a:rPr lang="fr-FR" sz="1600" b="1" dirty="0"/>
              <a:t>Âges d'or de l'apprentissage</a:t>
            </a:r>
          </a:p>
          <a:p>
            <a:pPr marL="0" indent="0">
              <a:buNone/>
            </a:pPr>
            <a:endParaRPr lang="fr-FR" sz="1600" b="1" dirty="0"/>
          </a:p>
          <a:p>
            <a:pPr marL="0" indent="0">
              <a:buNone/>
            </a:pPr>
            <a:r>
              <a:rPr lang="fr-FR" sz="2000" b="1" dirty="0">
                <a:solidFill>
                  <a:srgbClr val="C83232"/>
                </a:solidFill>
              </a:rPr>
              <a:t>03  </a:t>
            </a:r>
            <a:r>
              <a:rPr lang="fr-FR" sz="1600" b="1" dirty="0"/>
              <a:t>Fluctuation hormonale</a:t>
            </a:r>
          </a:p>
          <a:p>
            <a:pPr marL="457200" indent="0">
              <a:buNone/>
            </a:pPr>
            <a:r>
              <a:rPr lang="fr-FR" sz="1400" i="1" dirty="0">
                <a:solidFill>
                  <a:srgbClr val="999999"/>
                </a:solidFill>
              </a:rPr>
              <a:t>Douleurs  •  Laxité articulaire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7BE1A7-6C10-5BEA-2595-69A7B402C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" y="6026274"/>
            <a:ext cx="557132" cy="6934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2D65E67-C1C8-B1BA-F6B2-C0B39CBBB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14567"/>
          <a:stretch>
            <a:fillRect/>
          </a:stretch>
        </p:blipFill>
        <p:spPr>
          <a:xfrm>
            <a:off x="11242983" y="6026274"/>
            <a:ext cx="949017" cy="693477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Zoom de diapositive 6">
                <a:extLst>
                  <a:ext uri="{FF2B5EF4-FFF2-40B4-BE49-F238E27FC236}">
                    <a16:creationId xmlns:a16="http://schemas.microsoft.com/office/drawing/2014/main" id="{FA452B02-1E73-C0FB-9710-8308D322550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08126342"/>
                  </p:ext>
                </p:extLst>
              </p:nvPr>
            </p:nvGraphicFramePr>
            <p:xfrm>
              <a:off x="7148683" y="1417204"/>
              <a:ext cx="2664380" cy="1501742"/>
            </p:xfrm>
            <a:graphic>
              <a:graphicData uri="http://schemas.microsoft.com/office/powerpoint/2016/slidezoom">
                <pslz:sldZm>
                  <pslz:sldZmObj sldId="273" cId="59028785">
                    <pslz:zmPr id="{DDAAEC9E-1507-465B-BFD9-959957A6E4A6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64380" cy="150174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softEdge rad="63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Zoom de diapositive 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A452B02-1E73-C0FB-9710-8308D32255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48683" y="1417204"/>
                <a:ext cx="2664380" cy="150174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softEdge rad="63500"/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Zoom de diapositive 8">
                <a:extLst>
                  <a:ext uri="{FF2B5EF4-FFF2-40B4-BE49-F238E27FC236}">
                    <a16:creationId xmlns:a16="http://schemas.microsoft.com/office/drawing/2014/main" id="{CA299508-51E3-7F6A-2C11-A826C8E37EF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2020613"/>
                  </p:ext>
                </p:extLst>
              </p:nvPr>
            </p:nvGraphicFramePr>
            <p:xfrm>
              <a:off x="7148682" y="3255498"/>
              <a:ext cx="2651680" cy="1494584"/>
            </p:xfrm>
            <a:graphic>
              <a:graphicData uri="http://schemas.microsoft.com/office/powerpoint/2016/slidezoom">
                <pslz:sldZm>
                  <pslz:sldZmObj sldId="271" cId="2703213168">
                    <pslz:zmPr id="{EDDB1F78-19E4-4D33-9FE9-0B754D538AD0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51680" cy="149458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softEdge rad="63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Zoom de diapositive 8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CA299508-51E3-7F6A-2C11-A826C8E37E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48682" y="3255498"/>
                <a:ext cx="2651680" cy="149458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softEdge rad="63500"/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Zoom de diapositive 10">
                <a:extLst>
                  <a:ext uri="{FF2B5EF4-FFF2-40B4-BE49-F238E27FC236}">
                    <a16:creationId xmlns:a16="http://schemas.microsoft.com/office/drawing/2014/main" id="{6C7D198E-4E40-EB9F-73B0-F9B8036A35C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7570679"/>
                  </p:ext>
                </p:extLst>
              </p:nvPr>
            </p:nvGraphicFramePr>
            <p:xfrm>
              <a:off x="7148682" y="5102737"/>
              <a:ext cx="2651680" cy="1494584"/>
            </p:xfrm>
            <a:graphic>
              <a:graphicData uri="http://schemas.microsoft.com/office/powerpoint/2016/slidezoom">
                <pslz:sldZm>
                  <pslz:sldZmObj sldId="272" cId="664482290">
                    <pslz:zmPr id="{2954BD08-7491-43EA-B18D-FC7CB97D034F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51680" cy="149458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softEdge rad="63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Zoom de diapositive 1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6C7D198E-4E40-EB9F-73B0-F9B8036A35C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8682" y="5102737"/>
                <a:ext cx="2651680" cy="149458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softEdge rad="63500"/>
              </a:effectLst>
            </p:spPr>
          </p:pic>
        </mc:Fallback>
      </mc:AlternateContent>
      <p:cxnSp>
        <p:nvCxnSpPr>
          <p:cNvPr id="50" name="Divider"/>
          <p:cNvCxnSpPr/>
          <p:nvPr/>
        </p:nvCxnSpPr>
        <p:spPr>
          <a:xfrm>
            <a:off x="6858000" y="1460500"/>
            <a:ext cx="0" cy="4445000"/>
          </a:xfrm>
          <a:prstGeom prst="line">
            <a:avLst/>
          </a:prstGeom>
          <a:ln w="19050">
            <a:solidFill>
              <a:srgbClr val="C83232"/>
            </a:solidFill>
            <a:prstDash val="dash"/>
          </a:ln>
        </p:spPr>
      </p:cxnSp>
    </p:spTree>
    <p:extLst>
      <p:ext uri="{BB962C8B-B14F-4D97-AF65-F5344CB8AC3E}">
        <p14:creationId xmlns:p14="http://schemas.microsoft.com/office/powerpoint/2010/main" val="194523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5B512-8C26-FED5-776F-EDA326EB5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6C8CD7F-7142-8E88-9FC2-97BB9FF0D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" y="6026274"/>
            <a:ext cx="557132" cy="6934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A501AA2-8DE2-DF50-2F46-03580D17F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14567"/>
          <a:stretch>
            <a:fillRect/>
          </a:stretch>
        </p:blipFill>
        <p:spPr>
          <a:xfrm>
            <a:off x="11242983" y="6026274"/>
            <a:ext cx="949017" cy="693477"/>
          </a:xfrm>
          <a:prstGeom prst="rect">
            <a:avLst/>
          </a:prstGeom>
        </p:spPr>
      </p:pic>
      <p:pic>
        <p:nvPicPr>
          <p:cNvPr id="6" name="Espace réservé du contenu 5" descr="Une image contenant texte, chaussures, habits, capture d’écran&#10;&#10;Le contenu généré par l’IA peut être incorrect.">
            <a:extLst>
              <a:ext uri="{FF2B5EF4-FFF2-40B4-BE49-F238E27FC236}">
                <a16:creationId xmlns:a16="http://schemas.microsoft.com/office/drawing/2014/main" id="{6548237A-42A7-5B69-192F-D82E16D83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"/>
          <a:stretch/>
        </p:blipFill>
        <p:spPr>
          <a:xfrm>
            <a:off x="4109357" y="104872"/>
            <a:ext cx="3973286" cy="664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BF4F7-A25E-71FB-3633-2A3171F74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E66728F-0CC8-BEDE-7E78-2B9D69CBE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" y="6026274"/>
            <a:ext cx="557132" cy="6934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6D50AEE-D675-219A-AF26-B480C20F0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14567"/>
          <a:stretch>
            <a:fillRect/>
          </a:stretch>
        </p:blipFill>
        <p:spPr>
          <a:xfrm>
            <a:off x="11242983" y="6026274"/>
            <a:ext cx="949017" cy="693477"/>
          </a:xfrm>
          <a:prstGeom prst="rect">
            <a:avLst/>
          </a:prstGeom>
        </p:spPr>
      </p:pic>
      <p:pic>
        <p:nvPicPr>
          <p:cNvPr id="14" name="Espace réservé du contenu 4">
            <a:extLst>
              <a:ext uri="{FF2B5EF4-FFF2-40B4-BE49-F238E27FC236}">
                <a16:creationId xmlns:a16="http://schemas.microsoft.com/office/drawing/2014/main" id="{575B719C-4A02-B38D-0520-5E72C14BB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" y="105590"/>
            <a:ext cx="12191747" cy="6656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321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4F663-09C4-B45C-828F-E1A252CEF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BEB5BE1-F4DF-30ED-45D3-255894A2E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" y="6026274"/>
            <a:ext cx="557132" cy="6934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A62B0B1-5D4A-F10A-22D8-CABC2B0F8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14567"/>
          <a:stretch>
            <a:fillRect/>
          </a:stretch>
        </p:blipFill>
        <p:spPr>
          <a:xfrm>
            <a:off x="11242983" y="6026274"/>
            <a:ext cx="949017" cy="693477"/>
          </a:xfrm>
          <a:prstGeom prst="rect">
            <a:avLst/>
          </a:prstGeom>
        </p:spPr>
      </p:pic>
      <p:pic>
        <p:nvPicPr>
          <p:cNvPr id="11" name="Espace réservé du contenu 6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CD74475F-6BD8-2C96-81DC-53028BE83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" y="108077"/>
            <a:ext cx="12184085" cy="66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8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6DF5C0D-3662-4AE1-A61F-5428529493FE}"/>
              </a:ext>
            </a:extLst>
          </p:cNvPr>
          <p:cNvSpPr/>
          <p:nvPr/>
        </p:nvSpPr>
        <p:spPr>
          <a:xfrm>
            <a:off x="391885" y="3611563"/>
            <a:ext cx="3443514" cy="1875237"/>
          </a:xfrm>
          <a:prstGeom prst="roundRect">
            <a:avLst/>
          </a:prstGeom>
          <a:solidFill>
            <a:srgbClr val="1A2744"/>
          </a:solidFill>
          <a:ln w="19050" cap="flat" cmpd="sng" algn="ctr">
            <a:solidFill>
              <a:srgbClr val="C83232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DD089B-EEE6-3244-E516-4543DC6C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Prévention des blessures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6DDD58-925F-DD59-8497-CDB74261E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Testing</a:t>
            </a:r>
            <a:endParaRPr lang="fr-FR" dirty="0"/>
          </a:p>
          <a:p>
            <a:r>
              <a:rPr lang="fr-FR" dirty="0"/>
              <a:t>Routine individuelle avant-séance</a:t>
            </a:r>
          </a:p>
          <a:p>
            <a:r>
              <a:rPr lang="fr-FR" dirty="0"/>
              <a:t>Prévention collective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34724F-1F77-51AF-A5C8-EBDA9FCAF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" y="6026274"/>
            <a:ext cx="557132" cy="6934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69106C7-E319-716D-D12C-8EA0D8616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14567"/>
          <a:stretch>
            <a:fillRect/>
          </a:stretch>
        </p:blipFill>
        <p:spPr>
          <a:xfrm>
            <a:off x="11242983" y="6026274"/>
            <a:ext cx="949017" cy="693477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Zoom de diapositive 6">
                <a:extLst>
                  <a:ext uri="{FF2B5EF4-FFF2-40B4-BE49-F238E27FC236}">
                    <a16:creationId xmlns:a16="http://schemas.microsoft.com/office/drawing/2014/main" id="{41634333-8364-03E2-FDFD-B6686D0B59E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8670666"/>
                  </p:ext>
                </p:extLst>
              </p:nvPr>
            </p:nvGraphicFramePr>
            <p:xfrm>
              <a:off x="489857" y="3676877"/>
              <a:ext cx="3200400" cy="1799041"/>
            </p:xfrm>
            <a:graphic>
              <a:graphicData uri="http://schemas.microsoft.com/office/powerpoint/2016/slidezoom">
                <pslz:sldZm>
                  <pslz:sldZmObj sldId="278" cId="3383374186">
                    <pslz:zmPr id="{0ACD5B0E-05F4-4076-B916-32F74D86D62D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200400" cy="179904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softEdge rad="63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Zoom de diapositive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41634333-8364-03E2-FDFD-B6686D0B59E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857" y="3676877"/>
                <a:ext cx="3200400" cy="179904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softEdge rad="63500"/>
              </a:effectLst>
            </p:spPr>
          </p:pic>
        </mc:Fallback>
      </mc:AlternateContent>
      <p:cxnSp>
        <p:nvCxnSpPr>
          <p:cNvPr id="50" name="Divider"/>
          <p:cNvCxnSpPr/>
          <p:nvPr/>
        </p:nvCxnSpPr>
        <p:spPr>
          <a:xfrm>
            <a:off x="763814" y="3497263"/>
            <a:ext cx="9271000" cy="0"/>
          </a:xfrm>
          <a:prstGeom prst="line">
            <a:avLst/>
          </a:prstGeom>
          <a:ln w="19050">
            <a:solidFill>
              <a:srgbClr val="C83232"/>
            </a:solidFill>
            <a:prstDash val="dash"/>
          </a:ln>
        </p:spPr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A65A3BF1-CD72-5D63-F4CA-9F8A9064F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43" y="4572000"/>
            <a:ext cx="1586509" cy="89262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8823005-C020-3F86-533F-D0E1DEACFD29}"/>
              </a:ext>
            </a:extLst>
          </p:cNvPr>
          <p:cNvSpPr/>
          <p:nvPr/>
        </p:nvSpPr>
        <p:spPr>
          <a:xfrm>
            <a:off x="4194631" y="3634381"/>
            <a:ext cx="3443514" cy="1875237"/>
          </a:xfrm>
          <a:prstGeom prst="roundRect">
            <a:avLst/>
          </a:prstGeom>
          <a:solidFill>
            <a:srgbClr val="1A2744"/>
          </a:solidFill>
          <a:ln w="19050" cap="flat" cmpd="sng" algn="ctr">
            <a:solidFill>
              <a:srgbClr val="C83232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7CD69B7-3D8A-24B4-3941-1E4174CD6A32}"/>
              </a:ext>
            </a:extLst>
          </p:cNvPr>
          <p:cNvSpPr/>
          <p:nvPr/>
        </p:nvSpPr>
        <p:spPr>
          <a:xfrm>
            <a:off x="8219123" y="3634381"/>
            <a:ext cx="3443514" cy="1875237"/>
          </a:xfrm>
          <a:prstGeom prst="roundRect">
            <a:avLst/>
          </a:prstGeom>
          <a:solidFill>
            <a:srgbClr val="1A2744"/>
          </a:solidFill>
          <a:ln w="19050" cap="flat" cmpd="sng" algn="ctr">
            <a:solidFill>
              <a:srgbClr val="C83232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Zoom de diapositive 8">
                <a:extLst>
                  <a:ext uri="{FF2B5EF4-FFF2-40B4-BE49-F238E27FC236}">
                    <a16:creationId xmlns:a16="http://schemas.microsoft.com/office/drawing/2014/main" id="{2FFDD5B8-DF66-97C7-2365-496F7DBA996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46900228"/>
                  </p:ext>
                </p:extLst>
              </p:nvPr>
            </p:nvGraphicFramePr>
            <p:xfrm>
              <a:off x="4326568" y="3676877"/>
              <a:ext cx="3180317" cy="1787752"/>
            </p:xfrm>
            <a:graphic>
              <a:graphicData uri="http://schemas.microsoft.com/office/powerpoint/2016/slidezoom">
                <pslz:sldZm>
                  <pslz:sldZmObj sldId="279" cId="227595329">
                    <pslz:zmPr id="{89142645-8142-4B12-B79B-A0F0A07262FC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180317" cy="178775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softEdge rad="63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Zoom de diapositive 8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2FFDD5B8-DF66-97C7-2365-496F7DBA99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26568" y="3676877"/>
                <a:ext cx="3180317" cy="178775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softEdge rad="63500"/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Zoom de diapositive 12">
                <a:extLst>
                  <a:ext uri="{FF2B5EF4-FFF2-40B4-BE49-F238E27FC236}">
                    <a16:creationId xmlns:a16="http://schemas.microsoft.com/office/drawing/2014/main" id="{9F4D669C-E022-1772-5E6C-7F5376C4B38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28339124"/>
                  </p:ext>
                </p:extLst>
              </p:nvPr>
            </p:nvGraphicFramePr>
            <p:xfrm>
              <a:off x="8380186" y="3726457"/>
              <a:ext cx="3048000" cy="1714500"/>
            </p:xfrm>
            <a:graphic>
              <a:graphicData uri="http://schemas.microsoft.com/office/powerpoint/2016/slidezoom">
                <pslz:sldZm>
                  <pslz:sldZmObj sldId="303" cId="1118439971">
                    <pslz:zmPr id="{2C2B09F1-4A18-4B22-9D30-33572D2878D8}" returnToParent="0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softEdge rad="63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Zoom de diapositive 12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9F4D669C-E022-1772-5E6C-7F5376C4B3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80186" y="3726457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softEdge rad="63500"/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397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518DC-AD56-A241-3FB4-1BF117FF7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841BE-8EFD-C352-5A2A-623E40485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Testing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CAAF90-4BCC-80A9-8A6D-4AA2CF081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" y="6026274"/>
            <a:ext cx="557132" cy="6934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BF22D1F-F6CB-6DAE-70CA-6AB5CDB63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14567"/>
          <a:stretch>
            <a:fillRect/>
          </a:stretch>
        </p:blipFill>
        <p:spPr>
          <a:xfrm>
            <a:off x="11242983" y="6026274"/>
            <a:ext cx="949017" cy="693477"/>
          </a:xfrm>
          <a:prstGeom prst="rect">
            <a:avLst/>
          </a:prstGeom>
        </p:spPr>
      </p:pic>
      <p:sp>
        <p:nvSpPr>
          <p:cNvPr id="201" name="Cat201"/>
          <p:cNvSpPr/>
          <p:nvPr/>
        </p:nvSpPr>
        <p:spPr>
          <a:xfrm>
            <a:off x="304800" y="1879600"/>
            <a:ext cx="2692400" cy="711200"/>
          </a:xfrm>
          <a:prstGeom prst="roundRect">
            <a:avLst>
              <a:gd name="adj" fmla="val 16667"/>
            </a:avLst>
          </a:prstGeom>
          <a:solidFill>
            <a:srgbClr val="8B1A2B"/>
          </a:solidFill>
          <a:ln>
            <a:noFill/>
          </a:ln>
          <a:effectLst>
            <a:outerShdw blurRad="50800" dist="25400" dir="5400000" algn="t" rotWithShape="0">
              <a:srgbClr val="000000">
                <a:alpha val="25000"/>
              </a:srgbClr>
            </a:outerShdw>
          </a:effectLst>
        </p:spPr>
        <p:txBody>
          <a:bodyPr lIns="45720" tIns="36576" rIns="45720" bIns="36576" anchor="ctr" anchorCtr="0"/>
          <a:lstStyle/>
          <a:p>
            <a:pPr algn="ctr"/>
            <a:r>
              <a:rPr lang="fr-FR" sz="1800" b="1" dirty="0">
                <a:solidFill>
                  <a:srgbClr val="FFFFFF"/>
                </a:solidFill>
                <a:latin typeface="Montserrat"/>
              </a:rPr>
              <a:t>Médical</a:t>
            </a:r>
          </a:p>
        </p:txBody>
      </p:sp>
      <p:sp>
        <p:nvSpPr>
          <p:cNvPr id="202" name="Item202"/>
          <p:cNvSpPr/>
          <p:nvPr/>
        </p:nvSpPr>
        <p:spPr>
          <a:xfrm>
            <a:off x="304800" y="2692400"/>
            <a:ext cx="2692400" cy="533400"/>
          </a:xfrm>
          <a:prstGeom prst="roundRect">
            <a:avLst>
              <a:gd name="adj" fmla="val 16667"/>
            </a:avLst>
          </a:prstGeom>
          <a:solidFill>
            <a:srgbClr val="363652"/>
          </a:solidFill>
          <a:ln w="12700">
            <a:solidFill>
              <a:srgbClr val="8B1A2B">
                <a:alpha val="50000"/>
              </a:srgbClr>
            </a:solidFill>
          </a:ln>
        </p:spPr>
        <p:txBody>
          <a:bodyPr lIns="45720" tIns="18288" rIns="45720" bIns="18288" anchor="ctr" anchorCtr="0"/>
          <a:lstStyle/>
          <a:p>
            <a:pPr algn="ctr"/>
            <a:r>
              <a:rPr lang="fr-FR" sz="1500" dirty="0">
                <a:solidFill>
                  <a:srgbClr val="FFFFFF"/>
                </a:solidFill>
                <a:latin typeface="Open Sans"/>
              </a:rPr>
              <a:t>Biologique</a:t>
            </a:r>
          </a:p>
        </p:txBody>
      </p:sp>
      <p:sp>
        <p:nvSpPr>
          <p:cNvPr id="203" name="Item203"/>
          <p:cNvSpPr/>
          <p:nvPr/>
        </p:nvSpPr>
        <p:spPr>
          <a:xfrm>
            <a:off x="304800" y="3327400"/>
            <a:ext cx="2692400" cy="533400"/>
          </a:xfrm>
          <a:prstGeom prst="roundRect">
            <a:avLst>
              <a:gd name="adj" fmla="val 16667"/>
            </a:avLst>
          </a:prstGeom>
          <a:solidFill>
            <a:srgbClr val="363652"/>
          </a:solidFill>
          <a:ln w="12700">
            <a:solidFill>
              <a:srgbClr val="8B1A2B">
                <a:alpha val="50000"/>
              </a:srgbClr>
            </a:solidFill>
          </a:ln>
        </p:spPr>
        <p:txBody>
          <a:bodyPr lIns="45720" tIns="18288" rIns="45720" bIns="18288" anchor="ctr" anchorCtr="0"/>
          <a:lstStyle/>
          <a:p>
            <a:pPr algn="ctr"/>
            <a:r>
              <a:rPr lang="fr-FR" sz="1500" dirty="0">
                <a:solidFill>
                  <a:srgbClr val="FFFFFF"/>
                </a:solidFill>
                <a:latin typeface="Open Sans"/>
              </a:rPr>
              <a:t>Cardiaque</a:t>
            </a:r>
          </a:p>
        </p:txBody>
      </p:sp>
      <p:sp>
        <p:nvSpPr>
          <p:cNvPr id="204" name="Item204"/>
          <p:cNvSpPr/>
          <p:nvPr/>
        </p:nvSpPr>
        <p:spPr>
          <a:xfrm>
            <a:off x="304800" y="3962400"/>
            <a:ext cx="2692400" cy="533400"/>
          </a:xfrm>
          <a:prstGeom prst="roundRect">
            <a:avLst>
              <a:gd name="adj" fmla="val 16667"/>
            </a:avLst>
          </a:prstGeom>
          <a:solidFill>
            <a:srgbClr val="363652"/>
          </a:solidFill>
          <a:ln w="12700">
            <a:solidFill>
              <a:srgbClr val="8B1A2B">
                <a:alpha val="50000"/>
              </a:srgbClr>
            </a:solidFill>
          </a:ln>
        </p:spPr>
        <p:txBody>
          <a:bodyPr lIns="45720" tIns="18288" rIns="45720" bIns="18288" anchor="ctr" anchorCtr="0"/>
          <a:lstStyle/>
          <a:p>
            <a:pPr algn="ctr"/>
            <a:r>
              <a:rPr lang="fr-FR" sz="1500" dirty="0">
                <a:solidFill>
                  <a:srgbClr val="FFFFFF"/>
                </a:solidFill>
                <a:latin typeface="Open Sans"/>
              </a:rPr>
              <a:t>Gynécologique</a:t>
            </a:r>
          </a:p>
        </p:txBody>
      </p:sp>
      <p:sp>
        <p:nvSpPr>
          <p:cNvPr id="205" name="Item205"/>
          <p:cNvSpPr/>
          <p:nvPr/>
        </p:nvSpPr>
        <p:spPr>
          <a:xfrm>
            <a:off x="304800" y="4597400"/>
            <a:ext cx="2692400" cy="533400"/>
          </a:xfrm>
          <a:prstGeom prst="roundRect">
            <a:avLst>
              <a:gd name="adj" fmla="val 16667"/>
            </a:avLst>
          </a:prstGeom>
          <a:solidFill>
            <a:srgbClr val="363652"/>
          </a:solidFill>
          <a:ln w="12700">
            <a:solidFill>
              <a:srgbClr val="8B1A2B">
                <a:alpha val="50000"/>
              </a:srgbClr>
            </a:solidFill>
          </a:ln>
        </p:spPr>
        <p:txBody>
          <a:bodyPr lIns="45720" tIns="18288" rIns="45720" bIns="18288" anchor="ctr" anchorCtr="0"/>
          <a:lstStyle/>
          <a:p>
            <a:pPr algn="ctr"/>
            <a:r>
              <a:rPr lang="fr-FR" sz="1500" dirty="0">
                <a:solidFill>
                  <a:srgbClr val="FFFFFF"/>
                </a:solidFill>
                <a:latin typeface="Open Sans"/>
              </a:rPr>
              <a:t>Nutritionnel</a:t>
            </a:r>
          </a:p>
        </p:txBody>
      </p:sp>
      <p:sp>
        <p:nvSpPr>
          <p:cNvPr id="206" name="Cat206"/>
          <p:cNvSpPr/>
          <p:nvPr/>
        </p:nvSpPr>
        <p:spPr>
          <a:xfrm>
            <a:off x="3302000" y="1879600"/>
            <a:ext cx="2692400" cy="711200"/>
          </a:xfrm>
          <a:prstGeom prst="roundRect">
            <a:avLst>
              <a:gd name="adj" fmla="val 16667"/>
            </a:avLst>
          </a:prstGeom>
          <a:solidFill>
            <a:srgbClr val="E85D4A"/>
          </a:solidFill>
          <a:ln>
            <a:noFill/>
          </a:ln>
          <a:effectLst>
            <a:outerShdw blurRad="50800" dist="25400" dir="5400000" algn="t" rotWithShape="0">
              <a:srgbClr val="000000">
                <a:alpha val="25000"/>
              </a:srgbClr>
            </a:outerShdw>
          </a:effectLst>
        </p:spPr>
        <p:txBody>
          <a:bodyPr lIns="45720" tIns="36576" rIns="45720" bIns="36576" anchor="ctr" anchorCtr="0"/>
          <a:lstStyle/>
          <a:p>
            <a:pPr algn="ctr"/>
            <a:r>
              <a:rPr lang="fr-FR" sz="1800" b="1" dirty="0">
                <a:solidFill>
                  <a:srgbClr val="FFFFFF"/>
                </a:solidFill>
                <a:latin typeface="Montserrat"/>
              </a:rPr>
              <a:t>Questionnaire</a:t>
            </a:r>
          </a:p>
        </p:txBody>
      </p:sp>
      <p:sp>
        <p:nvSpPr>
          <p:cNvPr id="207" name="Item207"/>
          <p:cNvSpPr/>
          <p:nvPr/>
        </p:nvSpPr>
        <p:spPr>
          <a:xfrm>
            <a:off x="3302000" y="2692400"/>
            <a:ext cx="2692400" cy="533400"/>
          </a:xfrm>
          <a:prstGeom prst="roundRect">
            <a:avLst>
              <a:gd name="adj" fmla="val 16667"/>
            </a:avLst>
          </a:prstGeom>
          <a:solidFill>
            <a:srgbClr val="363652"/>
          </a:solidFill>
          <a:ln w="12700">
            <a:solidFill>
              <a:srgbClr val="E85D4A">
                <a:alpha val="50000"/>
              </a:srgbClr>
            </a:solidFill>
          </a:ln>
        </p:spPr>
        <p:txBody>
          <a:bodyPr lIns="45720" tIns="18288" rIns="45720" bIns="18288" anchor="ctr" anchorCtr="0"/>
          <a:lstStyle/>
          <a:p>
            <a:pPr algn="ctr"/>
            <a:r>
              <a:rPr lang="fr-FR" sz="1500" dirty="0">
                <a:solidFill>
                  <a:srgbClr val="FFFFFF"/>
                </a:solidFill>
                <a:latin typeface="Open Sans"/>
              </a:rPr>
              <a:t>Passif de blessures</a:t>
            </a:r>
          </a:p>
        </p:txBody>
      </p:sp>
      <p:sp>
        <p:nvSpPr>
          <p:cNvPr id="208" name="Item208"/>
          <p:cNvSpPr/>
          <p:nvPr/>
        </p:nvSpPr>
        <p:spPr>
          <a:xfrm>
            <a:off x="3302000" y="3327400"/>
            <a:ext cx="2692400" cy="533400"/>
          </a:xfrm>
          <a:prstGeom prst="roundRect">
            <a:avLst>
              <a:gd name="adj" fmla="val 16667"/>
            </a:avLst>
          </a:prstGeom>
          <a:solidFill>
            <a:srgbClr val="363652"/>
          </a:solidFill>
          <a:ln w="12700">
            <a:solidFill>
              <a:srgbClr val="E85D4A">
                <a:alpha val="50000"/>
              </a:srgbClr>
            </a:solidFill>
          </a:ln>
        </p:spPr>
        <p:txBody>
          <a:bodyPr lIns="45720" tIns="18288" rIns="45720" bIns="18288" anchor="ctr" anchorCtr="0"/>
          <a:lstStyle/>
          <a:p>
            <a:pPr algn="ctr"/>
            <a:r>
              <a:rPr lang="fr-FR" sz="1500" dirty="0">
                <a:solidFill>
                  <a:srgbClr val="FFFFFF"/>
                </a:solidFill>
                <a:latin typeface="Open Sans"/>
              </a:rPr>
              <a:t>Psychologique</a:t>
            </a:r>
          </a:p>
        </p:txBody>
      </p:sp>
      <p:sp>
        <p:nvSpPr>
          <p:cNvPr id="209" name="Cat209"/>
          <p:cNvSpPr/>
          <p:nvPr/>
        </p:nvSpPr>
        <p:spPr>
          <a:xfrm>
            <a:off x="6299200" y="1879600"/>
            <a:ext cx="2692400" cy="711200"/>
          </a:xfrm>
          <a:prstGeom prst="roundRect">
            <a:avLst>
              <a:gd name="adj" fmla="val 16667"/>
            </a:avLst>
          </a:prstGeom>
          <a:solidFill>
            <a:srgbClr val="C8102E"/>
          </a:solidFill>
          <a:ln>
            <a:noFill/>
          </a:ln>
          <a:effectLst>
            <a:outerShdw blurRad="50800" dist="25400" dir="5400000" algn="t" rotWithShape="0">
              <a:srgbClr val="000000">
                <a:alpha val="25000"/>
              </a:srgbClr>
            </a:outerShdw>
          </a:effectLst>
        </p:spPr>
        <p:txBody>
          <a:bodyPr lIns="45720" tIns="36576" rIns="45720" bIns="36576" anchor="ctr" anchorCtr="0"/>
          <a:lstStyle/>
          <a:p>
            <a:pPr algn="ctr"/>
            <a:r>
              <a:rPr lang="fr-FR" sz="1800" b="1" dirty="0">
                <a:solidFill>
                  <a:srgbClr val="FFFFFF"/>
                </a:solidFill>
                <a:latin typeface="Montserrat"/>
              </a:rPr>
              <a:t>Kinés</a:t>
            </a:r>
          </a:p>
        </p:txBody>
      </p:sp>
      <p:sp>
        <p:nvSpPr>
          <p:cNvPr id="210" name="Item210"/>
          <p:cNvSpPr/>
          <p:nvPr/>
        </p:nvSpPr>
        <p:spPr>
          <a:xfrm>
            <a:off x="6299200" y="2692400"/>
            <a:ext cx="2692400" cy="533400"/>
          </a:xfrm>
          <a:prstGeom prst="roundRect">
            <a:avLst>
              <a:gd name="adj" fmla="val 16667"/>
            </a:avLst>
          </a:prstGeom>
          <a:solidFill>
            <a:srgbClr val="363652"/>
          </a:solidFill>
          <a:ln w="12700">
            <a:solidFill>
              <a:srgbClr val="C8102E">
                <a:alpha val="50000"/>
              </a:srgbClr>
            </a:solidFill>
          </a:ln>
        </p:spPr>
        <p:txBody>
          <a:bodyPr lIns="45720" tIns="18288" rIns="45720" bIns="18288" anchor="ctr" anchorCtr="0"/>
          <a:lstStyle/>
          <a:p>
            <a:pPr algn="ctr"/>
            <a:r>
              <a:rPr lang="fr-FR" sz="1500" dirty="0">
                <a:solidFill>
                  <a:srgbClr val="FFFFFF"/>
                </a:solidFill>
                <a:latin typeface="Open Sans"/>
              </a:rPr>
              <a:t>Mobilité</a:t>
            </a:r>
          </a:p>
        </p:txBody>
      </p:sp>
      <p:sp>
        <p:nvSpPr>
          <p:cNvPr id="211" name="Item211"/>
          <p:cNvSpPr/>
          <p:nvPr/>
        </p:nvSpPr>
        <p:spPr>
          <a:xfrm>
            <a:off x="6299200" y="3327400"/>
            <a:ext cx="2692400" cy="533400"/>
          </a:xfrm>
          <a:prstGeom prst="roundRect">
            <a:avLst>
              <a:gd name="adj" fmla="val 16667"/>
            </a:avLst>
          </a:prstGeom>
          <a:solidFill>
            <a:srgbClr val="363652"/>
          </a:solidFill>
          <a:ln w="12700">
            <a:solidFill>
              <a:srgbClr val="C8102E">
                <a:alpha val="50000"/>
              </a:srgbClr>
            </a:solidFill>
          </a:ln>
        </p:spPr>
        <p:txBody>
          <a:bodyPr lIns="45720" tIns="18288" rIns="45720" bIns="18288" anchor="ctr" anchorCtr="0"/>
          <a:lstStyle/>
          <a:p>
            <a:pPr algn="ctr"/>
            <a:r>
              <a:rPr lang="fr-FR" sz="1500" dirty="0">
                <a:solidFill>
                  <a:srgbClr val="FFFFFF"/>
                </a:solidFill>
                <a:latin typeface="Open Sans"/>
              </a:rPr>
              <a:t>Souplesse</a:t>
            </a:r>
          </a:p>
        </p:txBody>
      </p:sp>
      <p:sp>
        <p:nvSpPr>
          <p:cNvPr id="212" name="Item212"/>
          <p:cNvSpPr/>
          <p:nvPr/>
        </p:nvSpPr>
        <p:spPr>
          <a:xfrm>
            <a:off x="6299200" y="3962400"/>
            <a:ext cx="2692400" cy="533400"/>
          </a:xfrm>
          <a:prstGeom prst="roundRect">
            <a:avLst>
              <a:gd name="adj" fmla="val 16667"/>
            </a:avLst>
          </a:prstGeom>
          <a:solidFill>
            <a:srgbClr val="363652"/>
          </a:solidFill>
          <a:ln w="12700">
            <a:solidFill>
              <a:srgbClr val="C8102E">
                <a:alpha val="50000"/>
              </a:srgbClr>
            </a:solidFill>
          </a:ln>
        </p:spPr>
        <p:txBody>
          <a:bodyPr lIns="45720" tIns="18288" rIns="45720" bIns="18288" anchor="ctr" anchorCtr="0"/>
          <a:lstStyle/>
          <a:p>
            <a:pPr algn="ctr"/>
            <a:r>
              <a:rPr lang="fr-FR" sz="1500" dirty="0">
                <a:solidFill>
                  <a:srgbClr val="FFFFFF"/>
                </a:solidFill>
                <a:latin typeface="Open Sans"/>
              </a:rPr>
              <a:t>Force</a:t>
            </a:r>
          </a:p>
        </p:txBody>
      </p:sp>
      <p:sp>
        <p:nvSpPr>
          <p:cNvPr id="213" name="Cat213"/>
          <p:cNvSpPr/>
          <p:nvPr/>
        </p:nvSpPr>
        <p:spPr>
          <a:xfrm>
            <a:off x="9296400" y="1879600"/>
            <a:ext cx="2692400" cy="711200"/>
          </a:xfrm>
          <a:prstGeom prst="roundRect">
            <a:avLst>
              <a:gd name="adj" fmla="val 16667"/>
            </a:avLst>
          </a:prstGeom>
          <a:solidFill>
            <a:srgbClr val="D4A830"/>
          </a:solidFill>
          <a:ln>
            <a:noFill/>
          </a:ln>
          <a:effectLst>
            <a:outerShdw blurRad="50800" dist="25400" dir="5400000" algn="t" rotWithShape="0">
              <a:srgbClr val="000000">
                <a:alpha val="25000"/>
              </a:srgbClr>
            </a:outerShdw>
          </a:effectLst>
        </p:spPr>
        <p:txBody>
          <a:bodyPr lIns="45720" tIns="36576" rIns="45720" bIns="36576" anchor="ctr" anchorCtr="0"/>
          <a:lstStyle/>
          <a:p>
            <a:pPr algn="ctr"/>
            <a:r>
              <a:rPr lang="fr-FR" sz="1800" b="1" dirty="0">
                <a:solidFill>
                  <a:srgbClr val="1A1A2E"/>
                </a:solidFill>
                <a:latin typeface="Montserrat"/>
              </a:rPr>
              <a:t>Terrain</a:t>
            </a:r>
          </a:p>
        </p:txBody>
      </p:sp>
      <p:sp>
        <p:nvSpPr>
          <p:cNvPr id="214" name="Item214"/>
          <p:cNvSpPr/>
          <p:nvPr/>
        </p:nvSpPr>
        <p:spPr>
          <a:xfrm>
            <a:off x="9296400" y="2692400"/>
            <a:ext cx="2692400" cy="533400"/>
          </a:xfrm>
          <a:prstGeom prst="roundRect">
            <a:avLst>
              <a:gd name="adj" fmla="val 16667"/>
            </a:avLst>
          </a:prstGeom>
          <a:solidFill>
            <a:srgbClr val="363652"/>
          </a:solidFill>
          <a:ln w="12700">
            <a:solidFill>
              <a:srgbClr val="D4A830">
                <a:alpha val="50000"/>
              </a:srgbClr>
            </a:solidFill>
          </a:ln>
        </p:spPr>
        <p:txBody>
          <a:bodyPr lIns="45720" tIns="18288" rIns="45720" bIns="18288" anchor="ctr" anchorCtr="0"/>
          <a:lstStyle/>
          <a:p>
            <a:pPr algn="ctr"/>
            <a:r>
              <a:rPr lang="fr-FR" sz="1500" dirty="0">
                <a:solidFill>
                  <a:srgbClr val="FFFFFF"/>
                </a:solidFill>
                <a:latin typeface="Open Sans"/>
              </a:rPr>
              <a:t>Musculaire</a:t>
            </a:r>
          </a:p>
        </p:txBody>
      </p:sp>
      <p:sp>
        <p:nvSpPr>
          <p:cNvPr id="215" name="Item215"/>
          <p:cNvSpPr/>
          <p:nvPr/>
        </p:nvSpPr>
        <p:spPr>
          <a:xfrm>
            <a:off x="9296400" y="3327400"/>
            <a:ext cx="2692400" cy="533400"/>
          </a:xfrm>
          <a:prstGeom prst="roundRect">
            <a:avLst>
              <a:gd name="adj" fmla="val 16667"/>
            </a:avLst>
          </a:prstGeom>
          <a:solidFill>
            <a:srgbClr val="363652"/>
          </a:solidFill>
          <a:ln w="12700">
            <a:solidFill>
              <a:srgbClr val="D4A830">
                <a:alpha val="50000"/>
              </a:srgbClr>
            </a:solidFill>
          </a:ln>
        </p:spPr>
        <p:txBody>
          <a:bodyPr lIns="45720" tIns="18288" rIns="45720" bIns="18288" anchor="ctr" anchorCtr="0"/>
          <a:lstStyle/>
          <a:p>
            <a:pPr algn="ctr"/>
            <a:r>
              <a:rPr lang="fr-FR" sz="1500" dirty="0">
                <a:solidFill>
                  <a:srgbClr val="FFFFFF"/>
                </a:solidFill>
                <a:latin typeface="Open Sans"/>
              </a:rPr>
              <a:t>VMA / VMAI</a:t>
            </a:r>
          </a:p>
        </p:txBody>
      </p:sp>
      <p:sp>
        <p:nvSpPr>
          <p:cNvPr id="216" name="Arrow216"/>
          <p:cNvSpPr/>
          <p:nvPr/>
        </p:nvSpPr>
        <p:spPr>
          <a:xfrm>
            <a:off x="2997200" y="2235200"/>
            <a:ext cx="304800" cy="0"/>
          </a:xfrm>
          <a:prstGeom prst="line">
            <a:avLst/>
          </a:prstGeom>
          <a:ln w="19050">
            <a:solidFill>
              <a:srgbClr val="F5D547"/>
            </a:solidFill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7" name="Arrow217"/>
          <p:cNvSpPr/>
          <p:nvPr/>
        </p:nvSpPr>
        <p:spPr>
          <a:xfrm>
            <a:off x="5994400" y="2235200"/>
            <a:ext cx="304800" cy="0"/>
          </a:xfrm>
          <a:prstGeom prst="line">
            <a:avLst/>
          </a:prstGeom>
          <a:ln w="19050">
            <a:solidFill>
              <a:srgbClr val="F5D547"/>
            </a:solidFill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8" name="Arrow218"/>
          <p:cNvSpPr/>
          <p:nvPr/>
        </p:nvSpPr>
        <p:spPr>
          <a:xfrm>
            <a:off x="8991600" y="2235200"/>
            <a:ext cx="304800" cy="0"/>
          </a:xfrm>
          <a:prstGeom prst="line">
            <a:avLst/>
          </a:prstGeom>
          <a:ln w="19050">
            <a:solidFill>
              <a:srgbClr val="F5D547"/>
            </a:solidFill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9" name="ReturnArrow219"/>
          <p:cNvSpPr/>
          <p:nvPr/>
        </p:nvSpPr>
        <p:spPr>
          <a:xfrm flipH="1">
            <a:off x="1651000" y="6375400"/>
            <a:ext cx="8890000" cy="0"/>
          </a:xfrm>
          <a:prstGeom prst="line">
            <a:avLst/>
          </a:prstGeom>
          <a:ln w="19050">
            <a:solidFill>
              <a:srgbClr val="F5D547">
                <a:alpha val="60000"/>
              </a:srgbClr>
            </a:solidFill>
            <a:headEnd type="triangle" w="med" len="med"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3741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Rodez AF">
      <a:dk1>
        <a:srgbClr val="FFFFFF"/>
      </a:dk1>
      <a:lt1>
        <a:srgbClr val="1A1A2E"/>
      </a:lt1>
      <a:dk2>
        <a:srgbClr val="F5D547"/>
      </a:dk2>
      <a:lt2>
        <a:srgbClr val="2D2D44"/>
      </a:lt2>
      <a:accent1>
        <a:srgbClr val="C8102E"/>
      </a:accent1>
      <a:accent2>
        <a:srgbClr val="F5D547"/>
      </a:accent2>
      <a:accent3>
        <a:srgbClr val="E85D4A"/>
      </a:accent3>
      <a:accent4>
        <a:srgbClr val="FFE066"/>
      </a:accent4>
      <a:accent5>
        <a:srgbClr val="8B1A2B"/>
      </a:accent5>
      <a:accent6>
        <a:srgbClr val="D4A830"/>
      </a:accent6>
      <a:hlink>
        <a:srgbClr val="467886"/>
      </a:hlink>
      <a:folHlink>
        <a:srgbClr val="96607D"/>
      </a:folHlink>
    </a:clrScheme>
    <a:fontScheme name="Rodez AF">
      <a:majorFont>
        <a:latin typeface="Montserra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Open San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A042E6-2A23-43EB-B719-8F085DA8E632}">
  <we:reference id="wa200010001" version="1.0.0.0" store="fr-FR" storeType="OMEX"/>
  <we:alternateReferences>
    <we:reference id="WA200010001" version="1.0.0.0" store="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544</Words>
  <Application>Microsoft Office PowerPoint</Application>
  <PresentationFormat>Grand écran</PresentationFormat>
  <Paragraphs>101</Paragraphs>
  <Slides>17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Aptos</vt:lpstr>
      <vt:lpstr>Arial</vt:lpstr>
      <vt:lpstr>Century Gothic</vt:lpstr>
      <vt:lpstr>Montserrat</vt:lpstr>
      <vt:lpstr>Open Sans</vt:lpstr>
      <vt:lpstr>Wingdings</vt:lpstr>
      <vt:lpstr>Thème Office</vt:lpstr>
      <vt:lpstr>Spécificité du sport féminin</vt:lpstr>
      <vt:lpstr>Présentation</vt:lpstr>
      <vt:lpstr>Sommaire</vt:lpstr>
      <vt:lpstr>Spécificité de l’athlète féminine</vt:lpstr>
      <vt:lpstr>Présentation PowerPoint</vt:lpstr>
      <vt:lpstr>Présentation PowerPoint</vt:lpstr>
      <vt:lpstr>Présentation PowerPoint</vt:lpstr>
      <vt:lpstr>Prévention des blessures</vt:lpstr>
      <vt:lpstr>Testing</vt:lpstr>
      <vt:lpstr>Présentation PowerPoint</vt:lpstr>
      <vt:lpstr>Présentation PowerPoint</vt:lpstr>
      <vt:lpstr>Gestion de la charge d’entraînement</vt:lpstr>
      <vt:lpstr>Charge d’entraînement</vt:lpstr>
      <vt:lpstr>Présentation PowerPoint</vt:lpstr>
      <vt:lpstr>Retour de blessure</vt:lpstr>
      <vt:lpstr>Présentation PowerPoint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GAYRARD</dc:creator>
  <cp:lastModifiedBy>Victor GAYRARD</cp:lastModifiedBy>
  <cp:revision>7</cp:revision>
  <dcterms:created xsi:type="dcterms:W3CDTF">2026-03-11T10:21:57Z</dcterms:created>
  <dcterms:modified xsi:type="dcterms:W3CDTF">2026-03-23T16:21:21Z</dcterms:modified>
</cp:coreProperties>
</file>